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9" r:id="rId1"/>
  </p:sldMasterIdLst>
  <p:notesMasterIdLst>
    <p:notesMasterId r:id="rId68"/>
  </p:notesMasterIdLst>
  <p:sldIdLst>
    <p:sldId id="256" r:id="rId2"/>
    <p:sldId id="257" r:id="rId3"/>
    <p:sldId id="510" r:id="rId4"/>
    <p:sldId id="405" r:id="rId5"/>
    <p:sldId id="434" r:id="rId6"/>
    <p:sldId id="409" r:id="rId7"/>
    <p:sldId id="410" r:id="rId8"/>
    <p:sldId id="491" r:id="rId9"/>
    <p:sldId id="535" r:id="rId10"/>
    <p:sldId id="438" r:id="rId11"/>
    <p:sldId id="411" r:id="rId12"/>
    <p:sldId id="493" r:id="rId13"/>
    <p:sldId id="494" r:id="rId14"/>
    <p:sldId id="495" r:id="rId15"/>
    <p:sldId id="511" r:id="rId16"/>
    <p:sldId id="498" r:id="rId17"/>
    <p:sldId id="496" r:id="rId18"/>
    <p:sldId id="499" r:id="rId19"/>
    <p:sldId id="500" r:id="rId20"/>
    <p:sldId id="501" r:id="rId21"/>
    <p:sldId id="502" r:id="rId22"/>
    <p:sldId id="503" r:id="rId23"/>
    <p:sldId id="512" r:id="rId24"/>
    <p:sldId id="504" r:id="rId25"/>
    <p:sldId id="505" r:id="rId26"/>
    <p:sldId id="506" r:id="rId27"/>
    <p:sldId id="445" r:id="rId28"/>
    <p:sldId id="440" r:id="rId29"/>
    <p:sldId id="415" r:id="rId30"/>
    <p:sldId id="416" r:id="rId31"/>
    <p:sldId id="417" r:id="rId32"/>
    <p:sldId id="419" r:id="rId33"/>
    <p:sldId id="420" r:id="rId34"/>
    <p:sldId id="536" r:id="rId35"/>
    <p:sldId id="433" r:id="rId36"/>
    <p:sldId id="453" r:id="rId37"/>
    <p:sldId id="457" r:id="rId38"/>
    <p:sldId id="460" r:id="rId39"/>
    <p:sldId id="461" r:id="rId40"/>
    <p:sldId id="462" r:id="rId41"/>
    <p:sldId id="463" r:id="rId42"/>
    <p:sldId id="454" r:id="rId43"/>
    <p:sldId id="459" r:id="rId44"/>
    <p:sldId id="485" r:id="rId45"/>
    <p:sldId id="465" r:id="rId46"/>
    <p:sldId id="537" r:id="rId47"/>
    <p:sldId id="508" r:id="rId48"/>
    <p:sldId id="509" r:id="rId49"/>
    <p:sldId id="471" r:id="rId50"/>
    <p:sldId id="538" r:id="rId51"/>
    <p:sldId id="515" r:id="rId52"/>
    <p:sldId id="514" r:id="rId53"/>
    <p:sldId id="516" r:id="rId54"/>
    <p:sldId id="517" r:id="rId55"/>
    <p:sldId id="519" r:id="rId56"/>
    <p:sldId id="520" r:id="rId57"/>
    <p:sldId id="521" r:id="rId58"/>
    <p:sldId id="534" r:id="rId59"/>
    <p:sldId id="523" r:id="rId60"/>
    <p:sldId id="527" r:id="rId61"/>
    <p:sldId id="530" r:id="rId62"/>
    <p:sldId id="531" r:id="rId63"/>
    <p:sldId id="529" r:id="rId64"/>
    <p:sldId id="532" r:id="rId65"/>
    <p:sldId id="533" r:id="rId66"/>
    <p:sldId id="295" r:id="rId6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343"/>
    <p:restoredTop sz="88279"/>
  </p:normalViewPr>
  <p:slideViewPr>
    <p:cSldViewPr>
      <p:cViewPr>
        <p:scale>
          <a:sx n="87" d="100"/>
          <a:sy n="87" d="100"/>
        </p:scale>
        <p:origin x="2552" y="74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125561-276F-4110-A432-803C9CBEBE4B}" type="datetimeFigureOut">
              <a:rPr lang="en-US" smtClean="0"/>
              <a:t>1/16/2018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F11BE5-D93E-430C-83F3-C398ED9B7F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4956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F11BE5-D93E-430C-83F3-C398ED9B7F7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8813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0" name="Shape 1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592709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8" name="Shape 1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05837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7" name="Shape 1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727301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4" name="Shape 1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41482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F11BE5-D93E-430C-83F3-C398ED9B7F7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4727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Shape 511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512" name="Shape 51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42221037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2076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Shape 8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4281530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Shape 8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9370760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5166250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5" name="Shape 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44010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6" name="Shape 1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48664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D43D0-7A22-438E-9436-6D8A009D1F8C}" type="datetimeFigureOut">
              <a:rPr lang="en-US" smtClean="0"/>
              <a:pPr/>
              <a:t>1/16/2018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DF35C-26D2-44B4-8710-B14E6CDC6B14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61085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D43D0-7A22-438E-9436-6D8A009D1F8C}" type="datetimeFigureOut">
              <a:rPr lang="en-US" smtClean="0"/>
              <a:pPr/>
              <a:t>1/16/2018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DF35C-26D2-44B4-8710-B14E6CDC6B1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174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4779"/>
            <a:ext cx="1971675" cy="5757421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4779"/>
            <a:ext cx="5800725" cy="5757420"/>
          </a:xfrm>
        </p:spPr>
        <p:txBody>
          <a:bodyPr vert="eaVert" lIns="45720" tIns="0" rIns="45720" bIns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D43D0-7A22-438E-9436-6D8A009D1F8C}" type="datetimeFigureOut">
              <a:rPr lang="en-US" smtClean="0"/>
              <a:pPr/>
              <a:t>1/16/2018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DF35C-26D2-44B4-8710-B14E6CDC6B1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8496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329527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Click to add title</a:t>
            </a:r>
          </a:p>
        </p:txBody>
      </p:sp>
      <p:sp>
        <p:nvSpPr>
          <p:cNvPr id="21" name="Shape 2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Click to add text</a:t>
            </a:r>
          </a:p>
        </p:txBody>
      </p:sp>
      <p:sp>
        <p:nvSpPr>
          <p:cNvPr id="22" name="Shape 2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59770716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1_Section header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>
            <a:spLocks noGrp="1"/>
          </p:cNvSpPr>
          <p:nvPr>
            <p:ph type="title"/>
          </p:nvPr>
        </p:nvSpPr>
        <p:spPr>
          <a:xfrm>
            <a:off x="773700" y="2408600"/>
            <a:ext cx="7596600" cy="204089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  <a:rtl val="0"/>
              </a:defRPr>
            </a:lvl1pPr>
            <a:lvl2pPr lvl="1" indent="0" algn="ctr">
              <a:spcBef>
                <a:spcPts val="0"/>
              </a:spcBef>
              <a:buClr>
                <a:schemeClr val="dk1"/>
              </a:buClr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indent="0" algn="ctr">
              <a:spcBef>
                <a:spcPts val="0"/>
              </a:spcBef>
              <a:buClr>
                <a:schemeClr val="dk1"/>
              </a:buClr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indent="0" algn="ctr">
              <a:spcBef>
                <a:spcPts val="0"/>
              </a:spcBef>
              <a:buClr>
                <a:schemeClr val="dk1"/>
              </a:buClr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indent="0" algn="ctr">
              <a:spcBef>
                <a:spcPts val="0"/>
              </a:spcBef>
              <a:buClr>
                <a:schemeClr val="dk1"/>
              </a:buClr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indent="0" algn="ctr">
              <a:spcBef>
                <a:spcPts val="0"/>
              </a:spcBef>
              <a:buClr>
                <a:schemeClr val="dk1"/>
              </a:buClr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indent="0" algn="ctr">
              <a:spcBef>
                <a:spcPts val="0"/>
              </a:spcBef>
              <a:buClr>
                <a:schemeClr val="dk1"/>
              </a:buClr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indent="0" algn="ctr">
              <a:spcBef>
                <a:spcPts val="0"/>
              </a:spcBef>
              <a:buClr>
                <a:schemeClr val="dk1"/>
              </a:buClr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indent="0" algn="ctr">
              <a:spcBef>
                <a:spcPts val="0"/>
              </a:spcBef>
              <a:buClr>
                <a:schemeClr val="dk1"/>
              </a:buClr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sldNum" idx="12"/>
          </p:nvPr>
        </p:nvSpPr>
        <p:spPr>
          <a:xfrm>
            <a:off x="8472457" y="6217621"/>
            <a:ext cx="548699" cy="524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‹#›</a:t>
            </a:fld>
            <a:endParaRPr lang="en-US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</p:spTree>
    <p:extLst>
      <p:ext uri="{BB962C8B-B14F-4D97-AF65-F5344CB8AC3E}">
        <p14:creationId xmlns:p14="http://schemas.microsoft.com/office/powerpoint/2010/main" val="20233812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311701" y="740802"/>
            <a:ext cx="2807999" cy="10075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buSzPct val="100000"/>
              <a:defRPr sz="3000"/>
            </a:lvl1pPr>
            <a:lvl2pPr>
              <a:spcBef>
                <a:spcPts val="0"/>
              </a:spcBef>
              <a:buSzPct val="100000"/>
              <a:defRPr sz="3000"/>
            </a:lvl2pPr>
            <a:lvl3pPr>
              <a:spcBef>
                <a:spcPts val="0"/>
              </a:spcBef>
              <a:buSzPct val="100000"/>
              <a:defRPr sz="3000"/>
            </a:lvl3pPr>
            <a:lvl4pPr>
              <a:spcBef>
                <a:spcPts val="0"/>
              </a:spcBef>
              <a:buSzPct val="100000"/>
              <a:defRPr sz="3000"/>
            </a:lvl4pPr>
            <a:lvl5pPr>
              <a:spcBef>
                <a:spcPts val="0"/>
              </a:spcBef>
              <a:buSzPct val="100000"/>
              <a:defRPr sz="3000"/>
            </a:lvl5pPr>
            <a:lvl6pPr>
              <a:spcBef>
                <a:spcPts val="0"/>
              </a:spcBef>
              <a:buSzPct val="100000"/>
              <a:defRPr sz="3000"/>
            </a:lvl6pPr>
            <a:lvl7pPr>
              <a:spcBef>
                <a:spcPts val="0"/>
              </a:spcBef>
              <a:buSzPct val="100000"/>
              <a:defRPr sz="3000"/>
            </a:lvl7pPr>
            <a:lvl8pPr>
              <a:spcBef>
                <a:spcPts val="0"/>
              </a:spcBef>
              <a:buSzPct val="100000"/>
              <a:defRPr sz="3000"/>
            </a:lvl8pPr>
            <a:lvl9pPr>
              <a:spcBef>
                <a:spcPts val="0"/>
              </a:spcBef>
              <a:buSzPct val="100000"/>
              <a:defRPr sz="30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body" idx="1"/>
          </p:nvPr>
        </p:nvSpPr>
        <p:spPr>
          <a:xfrm>
            <a:off x="311701" y="1865865"/>
            <a:ext cx="2807999" cy="3713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buSzPct val="100000"/>
              <a:defRPr sz="1200"/>
            </a:lvl1pPr>
            <a:lvl2pPr>
              <a:spcBef>
                <a:spcPts val="0"/>
              </a:spcBef>
              <a:buSzPct val="100000"/>
              <a:defRPr sz="1200"/>
            </a:lvl2pPr>
            <a:lvl3pPr>
              <a:spcBef>
                <a:spcPts val="0"/>
              </a:spcBef>
              <a:buSzPct val="100000"/>
              <a:defRPr sz="1200"/>
            </a:lvl3pPr>
            <a:lvl4pPr>
              <a:spcBef>
                <a:spcPts val="0"/>
              </a:spcBef>
              <a:buSzPct val="100000"/>
              <a:defRPr sz="1200"/>
            </a:lvl4pPr>
            <a:lvl5pPr>
              <a:spcBef>
                <a:spcPts val="0"/>
              </a:spcBef>
              <a:buSzPct val="100000"/>
              <a:defRPr sz="1200"/>
            </a:lvl5pPr>
            <a:lvl6pPr>
              <a:spcBef>
                <a:spcPts val="0"/>
              </a:spcBef>
              <a:buSzPct val="100000"/>
              <a:defRPr sz="1200"/>
            </a:lvl6pPr>
            <a:lvl7pPr>
              <a:spcBef>
                <a:spcPts val="0"/>
              </a:spcBef>
              <a:buSzPct val="100000"/>
              <a:defRPr sz="1200"/>
            </a:lvl7pPr>
            <a:lvl8pPr>
              <a:spcBef>
                <a:spcPts val="0"/>
              </a:spcBef>
              <a:buSzPct val="100000"/>
              <a:defRPr sz="1200"/>
            </a:lvl8pPr>
            <a:lvl9pPr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sldNum" idx="12"/>
          </p:nvPr>
        </p:nvSpPr>
        <p:spPr>
          <a:xfrm>
            <a:off x="8472458" y="6217621"/>
            <a:ext cx="548699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23069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D43D0-7A22-438E-9436-6D8A009D1F8C}" type="datetimeFigureOut">
              <a:rPr lang="en-US" smtClean="0"/>
              <a:pPr/>
              <a:t>1/16/2018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DF35C-26D2-44B4-8710-B14E6CDC6B1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2284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D43D0-7A22-438E-9436-6D8A009D1F8C}" type="datetimeFigureOut">
              <a:rPr lang="en-US" smtClean="0"/>
              <a:pPr/>
              <a:t>1/16/2018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DF35C-26D2-44B4-8710-B14E6CDC6B14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15139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4"/>
            <a:ext cx="3703320" cy="402336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6"/>
            <a:ext cx="3703320" cy="4023359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D43D0-7A22-438E-9436-6D8A009D1F8C}" type="datetimeFigureOut">
              <a:rPr lang="en-US" smtClean="0"/>
              <a:pPr/>
              <a:t>1/16/2018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DF35C-26D2-44B4-8710-B14E6CDC6B1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6150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4"/>
            <a:ext cx="3703320" cy="328676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28676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D43D0-7A22-438E-9436-6D8A009D1F8C}" type="datetimeFigureOut">
              <a:rPr lang="en-US" smtClean="0"/>
              <a:pPr/>
              <a:t>1/16/2018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DF35C-26D2-44B4-8710-B14E6CDC6B1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3821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D43D0-7A22-438E-9436-6D8A009D1F8C}" type="datetimeFigureOut">
              <a:rPr lang="en-US" smtClean="0"/>
              <a:pPr/>
              <a:t>1/16/2018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DF35C-26D2-44B4-8710-B14E6CDC6B1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3863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D43D0-7A22-438E-9436-6D8A009D1F8C}" type="datetimeFigureOut">
              <a:rPr lang="en-US" smtClean="0"/>
              <a:pPr/>
              <a:t>1/16/2018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DF35C-26D2-44B4-8710-B14E6CDC6B1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9487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0237" y="731520"/>
            <a:ext cx="5009393" cy="525780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2F2D43D0-7A22-438E-9436-6D8A009D1F8C}" type="datetimeFigureOut">
              <a:rPr lang="en-US" smtClean="0"/>
              <a:pPr/>
              <a:t>1/16/2018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82DF35C-26D2-44B4-8710-B14E6CDC6B1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6846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9520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59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D43D0-7A22-438E-9436-6D8A009D1F8C}" type="datetimeFigureOut">
              <a:rPr lang="en-US" smtClean="0"/>
              <a:pPr/>
              <a:t>1/16/2018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DF35C-26D2-44B4-8710-B14E6CDC6B1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373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914400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5"/>
            <a:ext cx="9144001" cy="65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2F2D43D0-7A22-438E-9436-6D8A009D1F8C}" type="datetimeFigureOut">
              <a:rPr lang="en-US" smtClean="0"/>
              <a:pPr/>
              <a:t>1/16/2018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82DF35C-26D2-44B4-8710-B14E6CDC6B14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737845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28543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  <p:sldLayoutId id="2147483713" r:id="rId14"/>
    <p:sldLayoutId id="2147483714" r:id="rId15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github.com/xxxxxxx.git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mailto:your_email@example.com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hyperlink" Target="https://github.com/settings/ssh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mailto:git@gxxxxxx.gits" TargetMode="External"/><Relationship Id="rId2" Type="http://schemas.openxmlformats.org/officeDocument/2006/relationships/hyperlink" Target="mailto:git@github.com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s://www.zenhub.io/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hyperlink" Target="https://creately.com/" TargetMode="Externa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1.png"/><Relationship Id="rId5" Type="http://schemas.openxmlformats.org/officeDocument/2006/relationships/image" Target="../media/image50.jpeg"/><Relationship Id="rId4" Type="http://schemas.openxmlformats.org/officeDocument/2006/relationships/image" Target="../media/image49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racle.com/technetwork/java/javase/downloads/jdk8-downloads-2133151.html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developer.android.com/sdk/index.html" TargetMode="Externa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://brackets.io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8.png"/><Relationship Id="rId4" Type="http://schemas.openxmlformats.org/officeDocument/2006/relationships/hyperlink" Target="http://ionicframework.com/docs/guide/installation.html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" TargetMode="Externa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6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nodejs.org/en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npmjs.com/getting-started/what-is-npm" TargetMode="External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desktop.github.com/" TargetMode="External"/><Relationship Id="rId2" Type="http://schemas.openxmlformats.org/officeDocument/2006/relationships/hyperlink" Target="https://git-scm.com/downloads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  <p:extLst/>
          </p:nvPr>
        </p:nvSpPr>
        <p:spPr>
          <a:xfrm>
            <a:off x="685800" y="857250"/>
            <a:ext cx="7772400" cy="320040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800" b="1" dirty="0">
                <a:latin typeface="Times New Roman" pitchFamily="18" charset="0"/>
                <a:cs typeface="Times New Roman" pitchFamily="18" charset="0"/>
              </a:rPr>
              <a:t>  CS5551 </a:t>
            </a:r>
            <a:br>
              <a:rPr lang="en-US" dirty="0">
                <a:solidFill>
                  <a:schemeClr val="tx1"/>
                </a:solidFill>
                <a:latin typeface="+mj-ea"/>
                <a:cs typeface="+mj-ea"/>
              </a:rPr>
            </a:br>
            <a:r>
              <a:rPr lang="en-US" sz="4800" b="1" dirty="0">
                <a:latin typeface="Times New Roman" pitchFamily="18" charset="0"/>
                <a:cs typeface="Times New Roman" pitchFamily="18" charset="0"/>
              </a:rPr>
              <a:t>Advanced Software Engineering</a:t>
            </a:r>
            <a:br>
              <a:rPr lang="en-US" dirty="0">
                <a:solidFill>
                  <a:schemeClr val="tx1"/>
                </a:solidFill>
                <a:latin typeface="+mj-ea"/>
                <a:cs typeface="+mj-ea"/>
              </a:rPr>
            </a:br>
            <a:r>
              <a:rPr lang="en-US" sz="4800" b="1" dirty="0">
                <a:solidFill>
                  <a:srgbClr val="262626"/>
                </a:solidFill>
                <a:latin typeface="Times New Roman"/>
                <a:cs typeface="Times New Roman"/>
              </a:rPr>
              <a:t>01/18/2017</a:t>
            </a:r>
            <a:br>
              <a:rPr lang="en-US" dirty="0">
                <a:solidFill>
                  <a:schemeClr val="tx1"/>
                </a:solidFill>
                <a:latin typeface="+mj-ea"/>
                <a:cs typeface="+mj-ea"/>
              </a:rPr>
            </a:br>
            <a:br>
              <a:rPr lang="en-US" dirty="0">
                <a:solidFill>
                  <a:schemeClr val="tx1"/>
                </a:solidFill>
                <a:latin typeface="+mj-ea"/>
                <a:cs typeface="+mj-ea"/>
              </a:rPr>
            </a:br>
            <a:r>
              <a:rPr lang="en-US" sz="4800" b="1" dirty="0">
                <a:latin typeface="Times New Roman" pitchFamily="18" charset="0"/>
                <a:cs typeface="Times New Roman" pitchFamily="18" charset="0"/>
              </a:rPr>
              <a:t>                  Tutorial 1</a:t>
            </a:r>
            <a:br>
              <a:rPr lang="en-US" dirty="0">
                <a:solidFill>
                  <a:schemeClr val="tx1"/>
                </a:solidFill>
                <a:latin typeface="+mj-ea"/>
                <a:cs typeface="+mj-ea"/>
              </a:rPr>
            </a:br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                                                 </a:t>
            </a:r>
            <a:endParaRPr lang="en-US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497379"/>
          </a:xfrm>
        </p:spPr>
        <p:txBody>
          <a:bodyPr/>
          <a:lstStyle/>
          <a:p>
            <a:pPr algn="r"/>
            <a:r>
              <a:rPr lang="en-US"/>
              <a:t>UMKC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Desktop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charset="2"/>
              <a:buChar char="Ø"/>
            </a:pPr>
            <a:r>
              <a:rPr lang="en-US" dirty="0"/>
              <a:t> Open GitHub desktop</a:t>
            </a:r>
          </a:p>
          <a:p>
            <a:pPr>
              <a:buFont typeface="Wingdings" charset="2"/>
              <a:buChar char="Ø"/>
            </a:pPr>
            <a:r>
              <a:rPr lang="en-US" dirty="0"/>
              <a:t>Login to GitHub desktop with your GitHub account (</a:t>
            </a:r>
            <a:r>
              <a:rPr lang="en-US" dirty="0">
                <a:solidFill>
                  <a:srgbClr val="FF0000"/>
                </a:solidFill>
              </a:rPr>
              <a:t>It is very important to login before you do the rest of steps. Because after you login, you secure connection has been made</a:t>
            </a:r>
            <a:r>
              <a:rPr lang="en-US" dirty="0"/>
              <a:t>)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58" y="3495907"/>
            <a:ext cx="7543801" cy="23638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3759" y="994642"/>
            <a:ext cx="1143000" cy="7427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78579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extLst/>
          </p:nvPr>
        </p:nvSpPr>
        <p:spPr/>
        <p:txBody>
          <a:bodyPr>
            <a:normAutofit fontScale="90000"/>
          </a:bodyPr>
          <a:lstStyle/>
          <a:p>
            <a:pPr algn="ctr"/>
            <a:br>
              <a:rPr lang="en-US" dirty="0">
                <a:solidFill>
                  <a:schemeClr val="tx1"/>
                </a:solidFill>
                <a:latin typeface="+mj-ea"/>
                <a:cs typeface="+mj-ea"/>
              </a:rPr>
            </a:br>
            <a:r>
              <a:rPr lang="en-US" dirty="0"/>
              <a:t>3. Clone repository to your local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  <p:extLst/>
          </p:nvPr>
        </p:nvSpPr>
        <p:spPr/>
        <p:txBody>
          <a:bodyPr vert="horz" lIns="0" tIns="45720" rIns="0" bIns="45720" rtlCol="0" anchor="t">
            <a:normAutofit/>
          </a:bodyPr>
          <a:lstStyle/>
          <a:p>
            <a:pPr>
              <a:buFont typeface="Wingdings" charset="2"/>
              <a:buChar char="Ø"/>
            </a:pPr>
            <a:r>
              <a:rPr lang="en-US" dirty="0"/>
              <a:t>Click on "Clone or Download" -&gt; "Open in Desktop”</a:t>
            </a:r>
          </a:p>
          <a:p>
            <a:pPr>
              <a:buFont typeface="Wingdings" charset="2"/>
              <a:buChar char="Ø"/>
            </a:pPr>
            <a:r>
              <a:rPr lang="en-US" dirty="0"/>
              <a:t>Choose the path to save your repository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9" name="Picture 9" descr="clonerep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959" y="2743200"/>
            <a:ext cx="3307081" cy="3362781"/>
          </a:xfrm>
          <a:prstGeom prst="rect">
            <a:avLst/>
          </a:prstGeom>
        </p:spPr>
      </p:pic>
      <p:pic>
        <p:nvPicPr>
          <p:cNvPr id="5" name="Picture 4" descr="clonerepodeskto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7760" y="2743200"/>
            <a:ext cx="3429000" cy="3362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4479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extLst/>
          </p:nvPr>
        </p:nvSpPr>
        <p:spPr/>
        <p:txBody>
          <a:bodyPr>
            <a:normAutofit/>
          </a:bodyPr>
          <a:lstStyle/>
          <a:p>
            <a:pPr algn="ctr"/>
            <a:br>
              <a:rPr lang="en-US" dirty="0">
                <a:solidFill>
                  <a:schemeClr val="tx1"/>
                </a:solidFill>
                <a:latin typeface="+mj-ea"/>
                <a:cs typeface="+mj-ea"/>
              </a:rPr>
            </a:br>
            <a:r>
              <a:rPr lang="en-US" dirty="0"/>
              <a:t>4. </a:t>
            </a:r>
            <a:r>
              <a:rPr lang="en-US" dirty="0">
                <a:solidFill>
                  <a:srgbClr val="404040"/>
                </a:solidFill>
              </a:rPr>
              <a:t>Add file to local Repository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extLst/>
          </p:nvPr>
        </p:nvSpPr>
        <p:spPr/>
        <p:txBody>
          <a:bodyPr vert="horz" lIns="0" tIns="45720" rIns="0" bIns="45720" rtlCol="0" anchor="t">
            <a:normAutofit/>
          </a:bodyPr>
          <a:lstStyle/>
          <a:p>
            <a:pPr>
              <a:buFont typeface="Wingdings" charset="2"/>
              <a:buChar char="Ø"/>
            </a:pPr>
            <a:r>
              <a:rPr lang="en-US" dirty="0"/>
              <a:t>Go to the location of your repository</a:t>
            </a:r>
          </a:p>
          <a:p>
            <a:pPr>
              <a:buFont typeface="Wingdings" charset="2"/>
              <a:buChar char="Ø"/>
            </a:pPr>
            <a:r>
              <a:rPr lang="en-US" dirty="0"/>
              <a:t>Create a Source and Documentation folder</a:t>
            </a:r>
          </a:p>
          <a:p>
            <a:pPr>
              <a:buFont typeface="Wingdings" charset="2"/>
              <a:buChar char="Ø"/>
            </a:pPr>
            <a:r>
              <a:rPr lang="en-US" dirty="0"/>
              <a:t>Add a sample file in the Documentation folder</a:t>
            </a:r>
          </a:p>
          <a:p>
            <a:endParaRPr lang="en-US" dirty="0"/>
          </a:p>
        </p:txBody>
      </p:sp>
      <p:pic>
        <p:nvPicPr>
          <p:cNvPr id="4" name="Picture 4" descr="samplefil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959" y="3282950"/>
            <a:ext cx="7543801" cy="2807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1709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extLst/>
          </p:nvPr>
        </p:nvSpPr>
        <p:spPr/>
        <p:txBody>
          <a:bodyPr/>
          <a:lstStyle/>
          <a:p>
            <a:pPr algn="ctr"/>
            <a:br>
              <a:rPr lang="en-US" dirty="0">
                <a:solidFill>
                  <a:schemeClr val="tx1"/>
                </a:solidFill>
                <a:latin typeface="+mj-ea"/>
                <a:cs typeface="+mj-ea"/>
              </a:rPr>
            </a:br>
            <a:r>
              <a:rPr lang="en-US" dirty="0"/>
              <a:t>5. Commit this change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extLst/>
          </p:nvPr>
        </p:nvSpPr>
        <p:spPr>
          <a:xfrm>
            <a:off x="822959" y="1737361"/>
            <a:ext cx="7543801" cy="4131733"/>
          </a:xfrm>
        </p:spPr>
        <p:txBody>
          <a:bodyPr vert="horz" lIns="0" tIns="45720" rIns="0" bIns="45720" rtlCol="0" anchor="t">
            <a:normAutofit/>
          </a:bodyPr>
          <a:lstStyle/>
          <a:p>
            <a:pPr>
              <a:buFont typeface="Wingdings" charset="2"/>
              <a:buChar char="Ø"/>
            </a:pPr>
            <a:r>
              <a:rPr lang="en-US" dirty="0"/>
              <a:t>Fill summary and description boxes and click on Commit to master</a:t>
            </a:r>
          </a:p>
          <a:p>
            <a:pPr>
              <a:buFont typeface="Wingdings" charset="2"/>
              <a:buChar char="Ø"/>
            </a:pPr>
            <a:r>
              <a:rPr lang="en-US" dirty="0"/>
              <a:t>Click on "Push origin" at the top of the git desktop screen.</a:t>
            </a:r>
          </a:p>
          <a:p>
            <a:pPr>
              <a:buFont typeface="Wingdings" charset="2"/>
              <a:buChar char="Ø"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4" descr="commitchang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259" y="2590800"/>
            <a:ext cx="7315200" cy="3357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2491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extLst/>
          </p:nvPr>
        </p:nvSpPr>
        <p:spPr/>
        <p:txBody>
          <a:bodyPr/>
          <a:lstStyle/>
          <a:p>
            <a:pPr algn="ctr"/>
            <a:br>
              <a:rPr lang="en-US" dirty="0">
                <a:solidFill>
                  <a:schemeClr val="tx1"/>
                </a:solidFill>
                <a:latin typeface="+mj-ea"/>
                <a:cs typeface="+mj-ea"/>
              </a:rPr>
            </a:br>
            <a:r>
              <a:rPr lang="en-US" dirty="0"/>
              <a:t>6. Push the change to remote</a:t>
            </a:r>
            <a:endParaRPr lang="en-US" dirty="0" err="1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extLst/>
          </p:nvPr>
        </p:nvSpPr>
        <p:spPr/>
        <p:txBody>
          <a:bodyPr vert="horz" lIns="0" tIns="45720" rIns="0" bIns="45720" rtlCol="0" anchor="t">
            <a:normAutofit/>
          </a:bodyPr>
          <a:lstStyle/>
          <a:p>
            <a:pPr>
              <a:buFont typeface="Wingdings" charset="2"/>
              <a:buChar char="Ø"/>
            </a:pPr>
            <a:r>
              <a:rPr lang="en-US" dirty="0"/>
              <a:t>Open the repository on your GitHub</a:t>
            </a:r>
          </a:p>
          <a:p>
            <a:pPr>
              <a:buFont typeface="Wingdings" charset="2"/>
              <a:buChar char="Ø"/>
            </a:pPr>
            <a:r>
              <a:rPr lang="en-US" dirty="0"/>
              <a:t>The file will now be visible in your repository</a:t>
            </a:r>
          </a:p>
        </p:txBody>
      </p:sp>
      <p:pic>
        <p:nvPicPr>
          <p:cNvPr id="4" name="Picture 4" descr="fileappea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225" y="3022023"/>
            <a:ext cx="7377113" cy="3205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1461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752600"/>
            <a:ext cx="7543800" cy="1450757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  Using  Git bash(Shell)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30881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extLst/>
          </p:nvPr>
        </p:nvSpPr>
        <p:spPr/>
        <p:txBody>
          <a:bodyPr>
            <a:normAutofit fontScale="90000"/>
          </a:bodyPr>
          <a:lstStyle/>
          <a:p>
            <a:pPr algn="ctr"/>
            <a:br>
              <a:rPr lang="en-US" dirty="0">
                <a:solidFill>
                  <a:schemeClr val="tx1"/>
                </a:solidFill>
                <a:latin typeface="+mj-ea"/>
                <a:cs typeface="+mj-ea"/>
              </a:rPr>
            </a:br>
            <a:r>
              <a:rPr lang="en-US" dirty="0">
                <a:solidFill>
                  <a:schemeClr val="tx1"/>
                </a:solidFill>
              </a:rPr>
              <a:t>3. Clone repository to your local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extLst/>
          </p:nvPr>
        </p:nvSpPr>
        <p:spPr/>
        <p:txBody>
          <a:bodyPr vert="horz" lIns="0" tIns="45720" rIns="0" bIns="45720" rtlCol="0" anchor="t"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Copy the repository link  </a:t>
            </a:r>
            <a:r>
              <a:rPr lang="en-US" dirty="0">
                <a:solidFill>
                  <a:srgbClr val="FF0000"/>
                </a:solidFill>
              </a:rPr>
              <a:t>git clone </a:t>
            </a:r>
            <a:r>
              <a:rPr lang="en-US" dirty="0">
                <a:solidFill>
                  <a:srgbClr val="FF0000"/>
                </a:solidFill>
                <a:hlinkClick r:id="rId2"/>
              </a:rPr>
              <a:t>https://github.com/xxxxxxx.git</a:t>
            </a:r>
            <a:endParaRPr lang="en-US" dirty="0">
              <a:solidFill>
                <a:srgbClr val="404040"/>
              </a:solidFill>
            </a:endParaRP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959" y="2381250"/>
            <a:ext cx="7777162" cy="3685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5139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extLst/>
          </p:nvPr>
        </p:nvSpPr>
        <p:spPr/>
        <p:txBody>
          <a:bodyPr>
            <a:normAutofit fontScale="90000"/>
          </a:bodyPr>
          <a:lstStyle/>
          <a:p>
            <a:pPr algn="ctr"/>
            <a:br>
              <a:rPr lang="en-US" dirty="0">
                <a:solidFill>
                  <a:schemeClr val="tx1"/>
                </a:solidFill>
                <a:latin typeface="+mj-ea"/>
                <a:cs typeface="+mj-ea"/>
              </a:rPr>
            </a:br>
            <a:r>
              <a:rPr lang="en-US" dirty="0">
                <a:solidFill>
                  <a:schemeClr val="tx1"/>
                </a:solidFill>
              </a:rPr>
              <a:t>3. Clone repository to your local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extLst/>
          </p:nvPr>
        </p:nvSpPr>
        <p:spPr/>
        <p:txBody>
          <a:bodyPr vert="horz" lIns="0" tIns="45720" rIns="0" bIns="45720" rtlCol="0" anchor="t">
            <a:normAutofit/>
          </a:bodyPr>
          <a:lstStyle/>
          <a:p>
            <a:pPr>
              <a:buFont typeface="Wingdings" charset="2"/>
              <a:buChar char="Ø"/>
            </a:pPr>
            <a:r>
              <a:rPr lang="en-US" dirty="0">
                <a:solidFill>
                  <a:schemeClr val="tx1"/>
                </a:solidFill>
              </a:rPr>
              <a:t>Open git bash and clone repository in your desired folder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959" y="2327804"/>
            <a:ext cx="7593599" cy="3649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1986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extLst/>
          </p:nvPr>
        </p:nvSpPr>
        <p:spPr/>
        <p:txBody>
          <a:bodyPr>
            <a:normAutofit/>
          </a:bodyPr>
          <a:lstStyle/>
          <a:p>
            <a:pPr algn="ctr"/>
            <a:br>
              <a:rPr lang="en-US" dirty="0">
                <a:solidFill>
                  <a:schemeClr val="tx1"/>
                </a:solidFill>
                <a:latin typeface="+mj-ea"/>
                <a:cs typeface="+mj-ea"/>
              </a:rPr>
            </a:br>
            <a:r>
              <a:rPr lang="en-US" dirty="0">
                <a:solidFill>
                  <a:schemeClr val="tx1"/>
                </a:solidFill>
              </a:rPr>
              <a:t>4. Add file to local repository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extLst/>
          </p:nvPr>
        </p:nvSpPr>
        <p:spPr/>
        <p:txBody>
          <a:bodyPr vert="horz" lIns="0" tIns="45720" rIns="0" bIns="45720" rtlCol="0" anchor="t"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For creating a text file window users</a:t>
            </a:r>
          </a:p>
          <a:p>
            <a:endParaRPr lang="en-US" dirty="0"/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251" y="2327520"/>
            <a:ext cx="3929150" cy="3233631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2600" y="2405169"/>
            <a:ext cx="2590800" cy="3155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6015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extLst/>
          </p:nvPr>
        </p:nvSpPr>
        <p:spPr/>
        <p:txBody>
          <a:bodyPr/>
          <a:lstStyle/>
          <a:p>
            <a:pPr algn="ctr"/>
            <a:br>
              <a:rPr lang="en-US" dirty="0">
                <a:solidFill>
                  <a:schemeClr val="tx1"/>
                </a:solidFill>
                <a:latin typeface="+mj-ea"/>
                <a:cs typeface="+mj-ea"/>
              </a:rPr>
            </a:br>
            <a:r>
              <a:rPr lang="en-US" dirty="0">
                <a:solidFill>
                  <a:schemeClr val="tx1"/>
                </a:solidFill>
              </a:rPr>
              <a:t>4. Add a file from local</a:t>
            </a:r>
            <a:endParaRPr lang="en-US" dirty="0"/>
          </a:p>
        </p:txBody>
      </p:sp>
      <p:pic>
        <p:nvPicPr>
          <p:cNvPr id="4" name="Picture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0288" y="1976438"/>
            <a:ext cx="7455536" cy="389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720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Topics to cover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extLst/>
          </p:nvPr>
        </p:nvSpPr>
        <p:spPr>
          <a:xfrm>
            <a:off x="828492" y="1676400"/>
            <a:ext cx="7858308" cy="452596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Wingdings" charset="2"/>
              <a:buChar char="Ø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GitHub</a:t>
            </a:r>
          </a:p>
          <a:p>
            <a:pPr>
              <a:buFont typeface="Wingdings" charset="2"/>
              <a:buChar char="Ø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ZenHub</a:t>
            </a:r>
          </a:p>
          <a:p>
            <a:pPr>
              <a:buFont typeface="Wingdings" charset="2"/>
              <a:buChar char="Ø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Creately</a:t>
            </a:r>
          </a:p>
          <a:p>
            <a:pPr>
              <a:buFont typeface="Wingdings" charset="2"/>
              <a:buChar char="Ø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Web storm, Brackets IDE’s</a:t>
            </a:r>
          </a:p>
          <a:p>
            <a:pPr>
              <a:buFont typeface="Wingdings" charset="2"/>
              <a:buChar char="Ø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Android Studio</a:t>
            </a:r>
          </a:p>
          <a:p>
            <a:pPr>
              <a:buFont typeface="Wingdings" charset="2"/>
              <a:buChar char="Ø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Ionic Installation</a:t>
            </a:r>
          </a:p>
          <a:p>
            <a:pPr>
              <a:buFont typeface="Wingdings" charset="2"/>
              <a:buChar char="Ø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Node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extLst/>
          </p:nvPr>
        </p:nvSpPr>
        <p:spPr/>
        <p:txBody>
          <a:bodyPr/>
          <a:lstStyle/>
          <a:p>
            <a:pPr algn="ctr"/>
            <a:br>
              <a:rPr lang="en-US" dirty="0">
                <a:solidFill>
                  <a:schemeClr val="tx1"/>
                </a:solidFill>
                <a:latin typeface="+mj-ea"/>
                <a:cs typeface="+mj-ea"/>
              </a:rPr>
            </a:br>
            <a:r>
              <a:rPr lang="en-US" dirty="0">
                <a:solidFill>
                  <a:schemeClr val="tx1"/>
                </a:solidFill>
              </a:rPr>
              <a:t>5. Commit this change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  <p:extLst/>
          </p:nvPr>
        </p:nvSpPr>
        <p:spPr/>
        <p:txBody>
          <a:bodyPr vert="horz" lIns="0" tIns="45720" rIns="0" bIns="45720" rtlCol="0" anchor="t">
            <a:normAutofit/>
          </a:bodyPr>
          <a:lstStyle/>
          <a:p>
            <a:pPr marL="0"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0"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0"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0"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0">
              <a:buNone/>
            </a:pPr>
            <a:r>
              <a:rPr lang="en-US" dirty="0">
                <a:solidFill>
                  <a:schemeClr val="tx1"/>
                </a:solidFill>
              </a:rPr>
              <a:t>After commit, you can check git status to see if work directory clean</a:t>
            </a:r>
            <a:endParaRPr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638" y="1945103"/>
            <a:ext cx="7437437" cy="1398172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638" y="4333875"/>
            <a:ext cx="7373937" cy="1171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9805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extLst/>
          </p:nvPr>
        </p:nvSpPr>
        <p:spPr/>
        <p:txBody>
          <a:bodyPr/>
          <a:lstStyle/>
          <a:p>
            <a:pPr algn="ctr"/>
            <a:br>
              <a:rPr lang="en-US" dirty="0">
                <a:solidFill>
                  <a:schemeClr val="tx1"/>
                </a:solidFill>
                <a:latin typeface="+mj-ea"/>
                <a:cs typeface="+mj-ea"/>
              </a:rPr>
            </a:br>
            <a:r>
              <a:rPr lang="en-US" dirty="0">
                <a:solidFill>
                  <a:schemeClr val="tx1"/>
                </a:solidFill>
              </a:rPr>
              <a:t>6. Push the change to remote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extLst/>
          </p:nvPr>
        </p:nvSpPr>
        <p:spPr/>
        <p:txBody>
          <a:bodyPr vert="horz" lIns="0" tIns="45720" rIns="0" bIns="45720" rtlCol="0" anchor="t"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Push all changes to remote GitHub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188" y="2390604"/>
            <a:ext cx="7661275" cy="3476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9636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extLst/>
          </p:nvPr>
        </p:nvSpPr>
        <p:spPr/>
        <p:txBody>
          <a:bodyPr/>
          <a:lstStyle/>
          <a:p>
            <a:pPr algn="ctr"/>
            <a:br>
              <a:rPr lang="en-US" dirty="0">
                <a:solidFill>
                  <a:schemeClr val="tx1"/>
                </a:solidFill>
                <a:latin typeface="+mj-ea"/>
                <a:cs typeface="+mj-ea"/>
              </a:rPr>
            </a:br>
            <a:r>
              <a:rPr lang="en-US" dirty="0">
                <a:solidFill>
                  <a:schemeClr val="tx1"/>
                </a:solidFill>
              </a:rPr>
              <a:t>7. Sync local with remote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extLst/>
          </p:nvPr>
        </p:nvSpPr>
        <p:spPr/>
        <p:txBody>
          <a:bodyPr vert="horz" lIns="0" tIns="45720" rIns="0" bIns="45720" rtlCol="0" anchor="t"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If something change in remote, for sync purpose, you can type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540" y="2227648"/>
            <a:ext cx="7221538" cy="3259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9017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752600"/>
            <a:ext cx="7543800" cy="1450757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Git Project Management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4839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extLst/>
          </p:nvPr>
        </p:nvSpPr>
        <p:spPr/>
        <p:txBody>
          <a:bodyPr/>
          <a:lstStyle/>
          <a:p>
            <a:pPr algn="ctr"/>
            <a:br>
              <a:rPr lang="en-US" dirty="0">
                <a:solidFill>
                  <a:schemeClr val="tx1"/>
                </a:solidFill>
                <a:latin typeface="+mj-ea"/>
                <a:cs typeface="+mj-ea"/>
              </a:rPr>
            </a:br>
            <a:r>
              <a:rPr lang="en-US" dirty="0">
                <a:solidFill>
                  <a:schemeClr val="tx1"/>
                </a:solidFill>
              </a:rPr>
              <a:t> 1. Branch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extLst/>
          </p:nvPr>
        </p:nvSpPr>
        <p:spPr/>
        <p:txBody>
          <a:bodyPr vert="horz" lIns="0" tIns="45720" rIns="0" bIns="45720" rtlCol="0" anchor="t"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Create a branch</a:t>
            </a:r>
            <a:endParaRPr lang="en-US" dirty="0"/>
          </a:p>
          <a:p>
            <a:endParaRPr lang="en-US" dirty="0"/>
          </a:p>
          <a:p>
            <a:r>
              <a:rPr lang="en-US" dirty="0"/>
              <a:t>Delete a branch</a:t>
            </a:r>
          </a:p>
          <a:p>
            <a:endParaRPr lang="en-US" dirty="0"/>
          </a:p>
          <a:p>
            <a:r>
              <a:rPr lang="en-US" dirty="0"/>
              <a:t>Force delete a branch</a:t>
            </a:r>
          </a:p>
          <a:p>
            <a:endParaRPr lang="en-US" dirty="0"/>
          </a:p>
          <a:p>
            <a:r>
              <a:rPr lang="en-US" dirty="0"/>
              <a:t>Rename current branch</a:t>
            </a:r>
          </a:p>
          <a:p>
            <a:endParaRPr lang="en-US" dirty="0"/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025" y="2200275"/>
            <a:ext cx="5357813" cy="467828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7811" y="3076575"/>
            <a:ext cx="4979988" cy="457416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7113" y="4067175"/>
            <a:ext cx="5788205" cy="434975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2025" y="4962525"/>
            <a:ext cx="4845050" cy="365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301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extLst/>
          </p:nvPr>
        </p:nvSpPr>
        <p:spPr/>
        <p:txBody>
          <a:bodyPr/>
          <a:lstStyle/>
          <a:p>
            <a:pPr algn="ctr"/>
            <a:br>
              <a:rPr lang="en-US" dirty="0">
                <a:solidFill>
                  <a:schemeClr val="tx1"/>
                </a:solidFill>
                <a:latin typeface="+mj-ea"/>
                <a:cs typeface="+mj-ea"/>
              </a:rPr>
            </a:br>
            <a:r>
              <a:rPr lang="en-US" dirty="0">
                <a:solidFill>
                  <a:schemeClr val="tx1"/>
                </a:solidFill>
              </a:rPr>
              <a:t> 2. Checkout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extLst/>
          </p:nvPr>
        </p:nvSpPr>
        <p:spPr/>
        <p:txBody>
          <a:bodyPr vert="horz" lIns="0" tIns="45720" rIns="0" bIns="45720" rtlCol="0" anchor="t"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A and B has to checkout their own branch to work on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763" y="2490050"/>
            <a:ext cx="7067550" cy="347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4914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extLst/>
          </p:nvPr>
        </p:nvSpPr>
        <p:spPr/>
        <p:txBody>
          <a:bodyPr/>
          <a:lstStyle/>
          <a:p>
            <a:pPr algn="ctr"/>
            <a:br>
              <a:rPr lang="en-US" dirty="0">
                <a:solidFill>
                  <a:schemeClr val="tx1"/>
                </a:solidFill>
                <a:latin typeface="+mj-ea"/>
                <a:cs typeface="+mj-ea"/>
              </a:rPr>
            </a:br>
            <a:r>
              <a:rPr lang="en-US" dirty="0">
                <a:solidFill>
                  <a:schemeClr val="tx1"/>
                </a:solidFill>
              </a:rPr>
              <a:t> 3. Merge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extLst/>
          </p:nvPr>
        </p:nvSpPr>
        <p:spPr/>
        <p:txBody>
          <a:bodyPr vert="horz" lIns="0" tIns="45720" rIns="0" bIns="45720" rtlCol="0" anchor="t">
            <a:normAutofit/>
          </a:bodyPr>
          <a:lstStyle/>
          <a:p>
            <a:pPr marL="228600">
              <a:buNone/>
            </a:pPr>
            <a:r>
              <a:rPr lang="en-US" dirty="0">
                <a:solidFill>
                  <a:schemeClr val="tx1"/>
                </a:solidFill>
                <a:latin typeface="Arial"/>
                <a:cs typeface="Arial"/>
              </a:rPr>
              <a:t>•</a:t>
            </a:r>
            <a:r>
              <a:rPr lang="en-US" dirty="0">
                <a:solidFill>
                  <a:schemeClr val="tx1"/>
                </a:solidFill>
              </a:rPr>
              <a:t>User A works on </a:t>
            </a:r>
            <a:r>
              <a:rPr lang="en-US" dirty="0" err="1">
                <a:solidFill>
                  <a:schemeClr val="tx1"/>
                </a:solidFill>
              </a:rPr>
              <a:t>featureA</a:t>
            </a:r>
            <a:r>
              <a:rPr lang="en-US" dirty="0">
                <a:solidFill>
                  <a:schemeClr val="tx1"/>
                </a:solidFill>
              </a:rPr>
              <a:t>, after finish, user A commit it with the message ‘finish </a:t>
            </a:r>
            <a:r>
              <a:rPr lang="en-US" dirty="0" err="1">
                <a:solidFill>
                  <a:schemeClr val="tx1"/>
                </a:solidFill>
              </a:rPr>
              <a:t>featureA</a:t>
            </a:r>
            <a:r>
              <a:rPr lang="en-US" dirty="0">
                <a:solidFill>
                  <a:schemeClr val="tx1"/>
                </a:solidFill>
              </a:rPr>
              <a:t>’</a:t>
            </a:r>
          </a:p>
          <a:p>
            <a:pPr marL="228600">
              <a:buNone/>
            </a:pPr>
            <a:r>
              <a:rPr lang="en-US" dirty="0">
                <a:solidFill>
                  <a:schemeClr val="tx1"/>
                </a:solidFill>
                <a:latin typeface="Arial"/>
                <a:cs typeface="Arial"/>
              </a:rPr>
              <a:t>•</a:t>
            </a:r>
            <a:r>
              <a:rPr lang="en-US" dirty="0">
                <a:solidFill>
                  <a:srgbClr val="FF0000"/>
                </a:solidFill>
              </a:rPr>
              <a:t>git commit –m ‘finish </a:t>
            </a:r>
            <a:r>
              <a:rPr lang="en-US" dirty="0" err="1">
                <a:solidFill>
                  <a:srgbClr val="FF0000"/>
                </a:solidFill>
              </a:rPr>
              <a:t>featureA</a:t>
            </a:r>
            <a:r>
              <a:rPr lang="en-US" dirty="0">
                <a:solidFill>
                  <a:srgbClr val="FF0000"/>
                </a:solidFill>
              </a:rPr>
              <a:t>’</a:t>
            </a:r>
            <a:endParaRPr dirty="0">
              <a:solidFill>
                <a:schemeClr val="tx1"/>
              </a:solidFill>
            </a:endParaRPr>
          </a:p>
          <a:p>
            <a:pPr marL="228600">
              <a:buNone/>
            </a:pPr>
            <a:r>
              <a:rPr lang="en-US" dirty="0">
                <a:solidFill>
                  <a:schemeClr val="tx1"/>
                </a:solidFill>
                <a:latin typeface="Arial"/>
                <a:cs typeface="Arial"/>
              </a:rPr>
              <a:t>•</a:t>
            </a:r>
            <a:r>
              <a:rPr lang="en-US" dirty="0">
                <a:solidFill>
                  <a:schemeClr val="tx1"/>
                </a:solidFill>
              </a:rPr>
              <a:t>User B works on </a:t>
            </a:r>
            <a:r>
              <a:rPr lang="en-US" dirty="0" err="1">
                <a:solidFill>
                  <a:schemeClr val="tx1"/>
                </a:solidFill>
              </a:rPr>
              <a:t>featureB</a:t>
            </a:r>
            <a:r>
              <a:rPr lang="en-US" dirty="0">
                <a:solidFill>
                  <a:schemeClr val="tx1"/>
                </a:solidFill>
              </a:rPr>
              <a:t>, after finish, user B commit it with the message ‘finish </a:t>
            </a:r>
            <a:r>
              <a:rPr lang="en-US" dirty="0" err="1">
                <a:solidFill>
                  <a:schemeClr val="tx1"/>
                </a:solidFill>
              </a:rPr>
              <a:t>featureB</a:t>
            </a:r>
            <a:r>
              <a:rPr lang="en-US" dirty="0">
                <a:solidFill>
                  <a:schemeClr val="tx1"/>
                </a:solidFill>
              </a:rPr>
              <a:t>’</a:t>
            </a:r>
            <a:endParaRPr dirty="0">
              <a:solidFill>
                <a:schemeClr val="tx1"/>
              </a:solidFill>
            </a:endParaRPr>
          </a:p>
          <a:p>
            <a:pPr marL="228600">
              <a:buNone/>
            </a:pPr>
            <a:r>
              <a:rPr lang="en-US" dirty="0">
                <a:solidFill>
                  <a:schemeClr val="tx1"/>
                </a:solidFill>
                <a:latin typeface="Arial"/>
                <a:cs typeface="Arial"/>
              </a:rPr>
              <a:t>•</a:t>
            </a:r>
            <a:r>
              <a:rPr lang="en-US" dirty="0">
                <a:solidFill>
                  <a:srgbClr val="FF0000"/>
                </a:solidFill>
              </a:rPr>
              <a:t>git commit –m ‘finish </a:t>
            </a:r>
            <a:r>
              <a:rPr lang="en-US" dirty="0" err="1">
                <a:solidFill>
                  <a:srgbClr val="FF0000"/>
                </a:solidFill>
              </a:rPr>
              <a:t>featureB</a:t>
            </a:r>
            <a:r>
              <a:rPr lang="en-US" dirty="0">
                <a:solidFill>
                  <a:srgbClr val="FF0000"/>
                </a:solidFill>
              </a:rPr>
              <a:t>’</a:t>
            </a:r>
            <a:endParaRPr dirty="0">
              <a:solidFill>
                <a:schemeClr val="tx1"/>
              </a:solidFill>
            </a:endParaRPr>
          </a:p>
          <a:p>
            <a:pPr marL="228600">
              <a:buNone/>
            </a:pPr>
            <a:r>
              <a:rPr lang="en-US" dirty="0">
                <a:solidFill>
                  <a:schemeClr val="tx1"/>
                </a:solidFill>
                <a:latin typeface="Arial"/>
                <a:cs typeface="Arial"/>
              </a:rPr>
              <a:t>•</a:t>
            </a:r>
            <a:r>
              <a:rPr lang="en-US" dirty="0">
                <a:solidFill>
                  <a:schemeClr val="tx1"/>
                </a:solidFill>
              </a:rPr>
              <a:t>User C works on main features on master branch, user C commit it with the message ‘finish main features’</a:t>
            </a:r>
            <a:endParaRPr dirty="0">
              <a:solidFill>
                <a:schemeClr val="tx1"/>
              </a:solidFill>
            </a:endParaRPr>
          </a:p>
          <a:p>
            <a:pPr marL="228600">
              <a:buNone/>
            </a:pPr>
            <a:r>
              <a:rPr lang="en-US" dirty="0">
                <a:solidFill>
                  <a:schemeClr val="tx1"/>
                </a:solidFill>
                <a:latin typeface="Arial"/>
                <a:cs typeface="Arial"/>
              </a:rPr>
              <a:t>•</a:t>
            </a:r>
            <a:r>
              <a:rPr lang="en-US" dirty="0">
                <a:solidFill>
                  <a:srgbClr val="FF0000"/>
                </a:solidFill>
              </a:rPr>
              <a:t>git commit –m ‘finish main features’</a:t>
            </a:r>
            <a:endParaRPr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57059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now, Windows users have done all basic steps.</a:t>
            </a:r>
          </a:p>
          <a:p>
            <a:r>
              <a:rPr lang="en-US" dirty="0"/>
              <a:t>But for Linux and Mac users, there are some more steps</a:t>
            </a:r>
          </a:p>
        </p:txBody>
      </p:sp>
    </p:spTree>
    <p:extLst>
      <p:ext uri="{BB962C8B-B14F-4D97-AF65-F5344CB8AC3E}">
        <p14:creationId xmlns:p14="http://schemas.microsoft.com/office/powerpoint/2010/main" val="17343010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extLst/>
          </p:nvPr>
        </p:nvSpPr>
        <p:spPr/>
        <p:txBody>
          <a:bodyPr>
            <a:normAutofit/>
          </a:bodyPr>
          <a:lstStyle/>
          <a:p>
            <a:pPr algn="ctr"/>
            <a:br>
              <a:rPr lang="en-US" dirty="0">
                <a:solidFill>
                  <a:schemeClr val="tx1"/>
                </a:solidFill>
                <a:latin typeface="+mj-ea"/>
                <a:cs typeface="+mj-ea"/>
              </a:rPr>
            </a:br>
            <a:r>
              <a:rPr lang="en-US" dirty="0">
                <a:solidFill>
                  <a:schemeClr val="tx1"/>
                </a:solidFill>
              </a:rPr>
              <a:t>(</a:t>
            </a:r>
            <a:r>
              <a:rPr lang="en-US" dirty="0">
                <a:solidFill>
                  <a:srgbClr val="000000"/>
                </a:solidFill>
              </a:rPr>
              <a:t>Non-Windows User</a:t>
            </a:r>
            <a:r>
              <a:rPr lang="en-US" dirty="0">
                <a:solidFill>
                  <a:schemeClr val="tx1"/>
                </a:solidFill>
              </a:rPr>
              <a:t>)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extLst/>
          </p:nvPr>
        </p:nvSpPr>
        <p:spPr>
          <a:xfrm>
            <a:off x="822960" y="1771650"/>
            <a:ext cx="7543801" cy="4023360"/>
          </a:xfrm>
        </p:spPr>
        <p:txBody>
          <a:bodyPr vert="horz" lIns="0" tIns="45720" rIns="0" bIns="45720" rtlCol="0" anchor="t">
            <a:normAutofit/>
          </a:bodyPr>
          <a:lstStyle/>
          <a:p>
            <a:pPr marL="0" indent="0">
              <a:buNone/>
            </a:pPr>
            <a:endParaRPr lang="en-US" dirty="0">
              <a:solidFill>
                <a:srgbClr val="000000"/>
              </a:solidFill>
            </a:endParaRPr>
          </a:p>
          <a:p>
            <a:pPr marL="137160" indent="0">
              <a:buNone/>
            </a:pPr>
            <a:r>
              <a:rPr lang="en-US" dirty="0">
                <a:solidFill>
                  <a:schemeClr val="tx1"/>
                </a:solidFill>
              </a:rPr>
              <a:t>• For Linux or Mac user, we have more work to do before pushing change to remote</a:t>
            </a:r>
          </a:p>
          <a:p>
            <a:pPr marL="137160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137160" indent="0">
              <a:buNone/>
            </a:pPr>
            <a:r>
              <a:rPr lang="en-US" dirty="0">
                <a:solidFill>
                  <a:schemeClr val="tx1"/>
                </a:solidFill>
              </a:rPr>
              <a:t>Here are the steps</a:t>
            </a:r>
            <a:endParaRPr dirty="0">
              <a:solidFill>
                <a:schemeClr val="tx1"/>
              </a:solidFill>
            </a:endParaRPr>
          </a:p>
          <a:p>
            <a:pPr marL="365760" indent="0">
              <a:buNone/>
            </a:pPr>
            <a:r>
              <a:rPr lang="en-US" dirty="0">
                <a:solidFill>
                  <a:schemeClr val="tx1"/>
                </a:solidFill>
              </a:rPr>
              <a:t>1. Generating new SSH Key and adding SSH Key to the ssh-agent</a:t>
            </a:r>
            <a:endParaRPr dirty="0">
              <a:solidFill>
                <a:schemeClr val="tx1"/>
              </a:solidFill>
            </a:endParaRPr>
          </a:p>
          <a:p>
            <a:pPr marL="365760" indent="0">
              <a:buNone/>
            </a:pPr>
            <a:r>
              <a:rPr lang="en-US" dirty="0">
                <a:solidFill>
                  <a:schemeClr val="tx1"/>
                </a:solidFill>
              </a:rPr>
              <a:t>2. Adding a new SSH key to your GitHub account</a:t>
            </a:r>
            <a:endParaRPr dirty="0">
              <a:solidFill>
                <a:schemeClr val="tx1"/>
              </a:solidFill>
            </a:endParaRPr>
          </a:p>
          <a:p>
            <a:pPr marL="137160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87211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extLst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1. Generating new SSH Key and adding SSH Key to the ssh-agent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extLst/>
          </p:nvPr>
        </p:nvSpPr>
        <p:spPr>
          <a:xfrm>
            <a:off x="457200" y="1751556"/>
            <a:ext cx="8229600" cy="4374607"/>
          </a:xfrm>
        </p:spPr>
        <p:txBody>
          <a:bodyPr vert="horz" lIns="0" tIns="45720" rIns="0" bIns="45720" rtlCol="0" anchor="t">
            <a:normAutofit/>
          </a:bodyPr>
          <a:lstStyle/>
          <a:p>
            <a:pPr marL="228600">
              <a:buNone/>
            </a:pPr>
            <a:r>
              <a:rPr lang="en-US" dirty="0">
                <a:solidFill>
                  <a:schemeClr val="tx1"/>
                </a:solidFill>
                <a:latin typeface="Arial"/>
                <a:cs typeface="Arial"/>
              </a:rPr>
              <a:t>•</a:t>
            </a:r>
            <a:r>
              <a:rPr lang="en-US" dirty="0">
                <a:solidFill>
                  <a:schemeClr val="tx1"/>
                </a:solidFill>
              </a:rPr>
              <a:t>1. Generate a SSH key with your GitHub email address </a:t>
            </a:r>
          </a:p>
          <a:p>
            <a:pPr marL="0">
              <a:buNone/>
            </a:pPr>
            <a:r>
              <a:rPr lang="en-US" dirty="0">
                <a:solidFill>
                  <a:srgbClr val="FF0000"/>
                </a:solidFill>
              </a:rPr>
              <a:t>         </a:t>
            </a:r>
            <a:r>
              <a:rPr lang="en-US" dirty="0" err="1">
                <a:solidFill>
                  <a:srgbClr val="FF0000"/>
                </a:solidFill>
              </a:rPr>
              <a:t>ssh</a:t>
            </a:r>
            <a:r>
              <a:rPr lang="en-US" dirty="0">
                <a:solidFill>
                  <a:srgbClr val="FF0000"/>
                </a:solidFill>
              </a:rPr>
              <a:t>-keygen -t </a:t>
            </a:r>
            <a:r>
              <a:rPr lang="en-US" dirty="0" err="1">
                <a:solidFill>
                  <a:srgbClr val="FF0000"/>
                </a:solidFill>
              </a:rPr>
              <a:t>rsa</a:t>
            </a:r>
            <a:r>
              <a:rPr lang="en-US" dirty="0">
                <a:solidFill>
                  <a:srgbClr val="FF0000"/>
                </a:solidFill>
              </a:rPr>
              <a:t> -b 4096 -C </a:t>
            </a:r>
            <a:r>
              <a:rPr lang="en-US" u="sng" dirty="0">
                <a:solidFill>
                  <a:srgbClr val="FF0000"/>
                </a:solidFill>
                <a:hlinkClick r:id="rId2"/>
              </a:rPr>
              <a:t>“your_email@example.com</a:t>
            </a:r>
            <a:r>
              <a:rPr lang="en-US" dirty="0">
                <a:solidFill>
                  <a:srgbClr val="FF0000"/>
                </a:solidFill>
              </a:rPr>
              <a:t>”</a:t>
            </a:r>
            <a:endParaRPr dirty="0">
              <a:solidFill>
                <a:schemeClr val="tx1"/>
              </a:solidFill>
            </a:endParaRPr>
          </a:p>
          <a:p>
            <a:pPr marL="228600">
              <a:buNone/>
            </a:pPr>
            <a:r>
              <a:rPr lang="en-US" dirty="0">
                <a:solidFill>
                  <a:schemeClr val="tx1"/>
                </a:solidFill>
                <a:latin typeface="Arial"/>
                <a:cs typeface="Arial"/>
              </a:rPr>
              <a:t>•</a:t>
            </a:r>
            <a:r>
              <a:rPr lang="en-US" dirty="0">
                <a:solidFill>
                  <a:schemeClr val="tx1"/>
                </a:solidFill>
              </a:rPr>
              <a:t>2. It will ask you the file name</a:t>
            </a:r>
            <a:endParaRPr dirty="0">
              <a:solidFill>
                <a:schemeClr val="tx1"/>
              </a:solidFill>
            </a:endParaRPr>
          </a:p>
          <a:p>
            <a:pPr marL="201295">
              <a:buNone/>
            </a:pPr>
            <a:r>
              <a:rPr lang="en-US" dirty="0">
                <a:solidFill>
                  <a:schemeClr val="tx1"/>
                </a:solidFill>
              </a:rPr>
              <a:t>       </a:t>
            </a:r>
            <a:r>
              <a:rPr lang="en-US" dirty="0">
                <a:solidFill>
                  <a:srgbClr val="FF0000"/>
                </a:solidFill>
              </a:rPr>
              <a:t>Enter a file in which to save the key (/Users/</a:t>
            </a:r>
            <a:r>
              <a:rPr lang="en-US" i="1" dirty="0">
                <a:solidFill>
                  <a:srgbClr val="FF0000"/>
                </a:solidFill>
              </a:rPr>
              <a:t>you</a:t>
            </a:r>
            <a:r>
              <a:rPr lang="en-US" dirty="0">
                <a:solidFill>
                  <a:srgbClr val="FF0000"/>
                </a:solidFill>
              </a:rPr>
              <a:t>/.</a:t>
            </a:r>
            <a:r>
              <a:rPr lang="en-US" dirty="0" err="1">
                <a:solidFill>
                  <a:srgbClr val="FF0000"/>
                </a:solidFill>
              </a:rPr>
              <a:t>ssh</a:t>
            </a:r>
            <a:r>
              <a:rPr lang="en-US" dirty="0">
                <a:solidFill>
                  <a:srgbClr val="FF0000"/>
                </a:solidFill>
              </a:rPr>
              <a:t>/</a:t>
            </a:r>
            <a:r>
              <a:rPr lang="en-US" dirty="0" err="1">
                <a:solidFill>
                  <a:srgbClr val="FF0000"/>
                </a:solidFill>
              </a:rPr>
              <a:t>id_rsa</a:t>
            </a:r>
            <a:r>
              <a:rPr lang="en-US" dirty="0">
                <a:solidFill>
                  <a:srgbClr val="FF0000"/>
                </a:solidFill>
              </a:rPr>
              <a:t>): </a:t>
            </a:r>
            <a:r>
              <a:rPr lang="en-US" i="1" dirty="0">
                <a:solidFill>
                  <a:srgbClr val="FF0000"/>
                </a:solidFill>
              </a:rPr>
              <a:t>[Press enter]</a:t>
            </a:r>
            <a:endParaRPr dirty="0">
              <a:solidFill>
                <a:schemeClr val="tx1"/>
              </a:solidFill>
            </a:endParaRPr>
          </a:p>
          <a:p>
            <a:pPr marL="228600">
              <a:buNone/>
            </a:pPr>
            <a:r>
              <a:rPr lang="en-US" dirty="0">
                <a:solidFill>
                  <a:schemeClr val="tx1"/>
                </a:solidFill>
                <a:latin typeface="Arial"/>
                <a:cs typeface="Arial"/>
              </a:rPr>
              <a:t>•</a:t>
            </a:r>
            <a:r>
              <a:rPr lang="en-US" dirty="0">
                <a:solidFill>
                  <a:schemeClr val="tx1"/>
                </a:solidFill>
              </a:rPr>
              <a:t>3. Save this key and passphrase. Give the key name and make passphrase as empty. </a:t>
            </a:r>
            <a:endParaRPr dirty="0">
              <a:solidFill>
                <a:schemeClr val="tx1"/>
              </a:solidFill>
            </a:endParaRPr>
          </a:p>
          <a:p>
            <a:pPr>
              <a:buNone/>
            </a:pPr>
            <a:r>
              <a:rPr lang="en-US" dirty="0">
                <a:solidFill>
                  <a:schemeClr val="tx1"/>
                </a:solidFill>
              </a:rPr>
              <a:t>     </a:t>
            </a:r>
            <a:r>
              <a:rPr lang="en-US" dirty="0">
                <a:solidFill>
                  <a:srgbClr val="FF0000"/>
                </a:solidFill>
              </a:rPr>
              <a:t>Enter passphrase (empty for no passphrase): [Type a passphrase]</a:t>
            </a:r>
            <a:endParaRPr dirty="0">
              <a:solidFill>
                <a:schemeClr val="tx1"/>
              </a:solidFill>
            </a:endParaRPr>
          </a:p>
          <a:p>
            <a:pPr marL="0">
              <a:buNone/>
            </a:pPr>
            <a:r>
              <a:rPr lang="en-US" dirty="0">
                <a:solidFill>
                  <a:srgbClr val="FF0000"/>
                </a:solidFill>
              </a:rPr>
              <a:t>     Enter same passphrase again: </a:t>
            </a:r>
            <a:r>
              <a:rPr lang="en-US" i="1" dirty="0">
                <a:solidFill>
                  <a:srgbClr val="FF0000"/>
                </a:solidFill>
              </a:rPr>
              <a:t>[Type passphrase again]</a:t>
            </a:r>
            <a:endParaRPr dirty="0">
              <a:solidFill>
                <a:schemeClr val="tx1"/>
              </a:solidFill>
            </a:endParaRPr>
          </a:p>
          <a:p>
            <a:pPr marL="228600">
              <a:buNone/>
            </a:pPr>
            <a:r>
              <a:rPr lang="en-US" dirty="0">
                <a:solidFill>
                  <a:schemeClr val="tx1"/>
                </a:solidFill>
                <a:latin typeface="Arial"/>
                <a:cs typeface="Arial"/>
              </a:rPr>
              <a:t>•</a:t>
            </a:r>
            <a:r>
              <a:rPr lang="en-US" dirty="0">
                <a:solidFill>
                  <a:schemeClr val="tx1"/>
                </a:solidFill>
              </a:rPr>
              <a:t>For example:  </a:t>
            </a:r>
            <a:endParaRPr dirty="0">
              <a:solidFill>
                <a:schemeClr val="tx1"/>
              </a:solidFill>
            </a:endParaRPr>
          </a:p>
          <a:p>
            <a:pPr marL="384175">
              <a:buNone/>
            </a:pPr>
            <a:r>
              <a:rPr lang="en-US" dirty="0">
                <a:solidFill>
                  <a:schemeClr val="tx1"/>
                </a:solidFill>
              </a:rPr>
              <a:t>  we give key name as </a:t>
            </a:r>
            <a:r>
              <a:rPr lang="en-US" dirty="0" err="1">
                <a:solidFill>
                  <a:schemeClr val="tx1"/>
                </a:solidFill>
              </a:rPr>
              <a:t>id_rsa</a:t>
            </a:r>
            <a:r>
              <a:rPr lang="en-US" dirty="0">
                <a:solidFill>
                  <a:schemeClr val="tx1"/>
                </a:solidFill>
              </a:rPr>
              <a:t>, key pair would be: </a:t>
            </a:r>
            <a:r>
              <a:rPr lang="en-US" dirty="0" err="1">
                <a:solidFill>
                  <a:schemeClr val="tx1"/>
                </a:solidFill>
              </a:rPr>
              <a:t>id_rsa</a:t>
            </a:r>
            <a:r>
              <a:rPr lang="en-US" dirty="0">
                <a:solidFill>
                  <a:schemeClr val="tx1"/>
                </a:solidFill>
              </a:rPr>
              <a:t> and id_rsa.pub</a:t>
            </a:r>
            <a:endParaRPr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18370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981200"/>
            <a:ext cx="7543800" cy="1450757"/>
          </a:xfrm>
        </p:spPr>
        <p:txBody>
          <a:bodyPr/>
          <a:lstStyle/>
          <a:p>
            <a:pPr algn="ctr"/>
            <a:r>
              <a:rPr lang="en-US" b="1" dirty="0"/>
              <a:t>GitHub</a:t>
            </a:r>
          </a:p>
        </p:txBody>
      </p:sp>
    </p:spTree>
    <p:extLst>
      <p:ext uri="{BB962C8B-B14F-4D97-AF65-F5344CB8AC3E}">
        <p14:creationId xmlns:p14="http://schemas.microsoft.com/office/powerpoint/2010/main" val="7230925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extLst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Contd…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extLst/>
          </p:nvPr>
        </p:nvSpPr>
        <p:spPr>
          <a:xfrm>
            <a:off x="457200" y="1751556"/>
            <a:ext cx="8229600" cy="4374607"/>
          </a:xfrm>
        </p:spPr>
        <p:txBody>
          <a:bodyPr vert="horz" lIns="0" tIns="45720" rIns="0" bIns="45720" rtlCol="0" anchor="t">
            <a:normAutofit fontScale="85000" lnSpcReduction="20000"/>
          </a:bodyPr>
          <a:lstStyle/>
          <a:p>
            <a:pPr marL="228600">
              <a:buNone/>
            </a:pPr>
            <a:endParaRPr lang="en-US" dirty="0">
              <a:solidFill>
                <a:schemeClr val="tx1"/>
              </a:solidFill>
              <a:latin typeface="Arial"/>
              <a:cs typeface="Arial"/>
            </a:endParaRPr>
          </a:p>
          <a:p>
            <a:pPr marL="0">
              <a:buNone/>
            </a:pPr>
            <a:r>
              <a:rPr lang="en-US" dirty="0">
                <a:solidFill>
                  <a:schemeClr val="tx1"/>
                </a:solidFill>
              </a:rPr>
              <a:t>4. Adding SSH key to the ssh-agent</a:t>
            </a:r>
            <a:endParaRPr dirty="0">
              <a:solidFill>
                <a:schemeClr val="tx1"/>
              </a:solidFill>
            </a:endParaRPr>
          </a:p>
          <a:p>
            <a:pPr marL="384175">
              <a:buNone/>
            </a:pPr>
            <a:r>
              <a:rPr lang="en-US" dirty="0">
                <a:solidFill>
                  <a:schemeClr val="tx1"/>
                </a:solidFill>
              </a:rPr>
              <a:t>   </a:t>
            </a:r>
            <a:r>
              <a:rPr lang="en-US" dirty="0" err="1">
                <a:solidFill>
                  <a:srgbClr val="FF0000"/>
                </a:solidFill>
              </a:rPr>
              <a:t>eval</a:t>
            </a:r>
            <a:r>
              <a:rPr lang="en-US" dirty="0">
                <a:solidFill>
                  <a:srgbClr val="FF0000"/>
                </a:solidFill>
              </a:rPr>
              <a:t> "$(ssh-agent -s)”</a:t>
            </a:r>
            <a:endParaRPr dirty="0">
              <a:solidFill>
                <a:schemeClr val="tx1"/>
              </a:solidFill>
            </a:endParaRPr>
          </a:p>
          <a:p>
            <a:pPr marL="0">
              <a:buNone/>
            </a:pPr>
            <a:r>
              <a:rPr lang="en-US" dirty="0">
                <a:solidFill>
                  <a:schemeClr val="tx1"/>
                </a:solidFill>
              </a:rPr>
              <a:t>5. If you're using macOS Sierra 10.12.2 or later, you will need to modify your ~/.ssh/config file to automatically load keys into the ssh-agent and store passphrases in your keychain.</a:t>
            </a:r>
            <a:endParaRPr dirty="0">
              <a:solidFill>
                <a:schemeClr val="tx1"/>
              </a:solidFill>
            </a:endParaRPr>
          </a:p>
          <a:p>
            <a:pPr marL="384175">
              <a:buNone/>
            </a:pPr>
            <a:r>
              <a:rPr lang="en-US" dirty="0">
                <a:solidFill>
                  <a:srgbClr val="FF0000"/>
                </a:solidFill>
              </a:rPr>
              <a:t>Host * s</a:t>
            </a:r>
            <a:endParaRPr dirty="0">
              <a:solidFill>
                <a:schemeClr val="tx1"/>
              </a:solidFill>
            </a:endParaRPr>
          </a:p>
          <a:p>
            <a:pPr marL="384175">
              <a:buNone/>
            </a:pPr>
            <a:r>
              <a:rPr lang="en-US" dirty="0" err="1">
                <a:solidFill>
                  <a:srgbClr val="FF0000"/>
                </a:solidFill>
              </a:rPr>
              <a:t>AddKeysToAgent</a:t>
            </a:r>
            <a:r>
              <a:rPr lang="en-US" dirty="0">
                <a:solidFill>
                  <a:srgbClr val="FF0000"/>
                </a:solidFill>
              </a:rPr>
              <a:t> yes </a:t>
            </a:r>
            <a:endParaRPr dirty="0">
              <a:solidFill>
                <a:schemeClr val="tx1"/>
              </a:solidFill>
            </a:endParaRPr>
          </a:p>
          <a:p>
            <a:pPr marL="384175">
              <a:buNone/>
            </a:pPr>
            <a:r>
              <a:rPr lang="en-US" dirty="0" err="1">
                <a:solidFill>
                  <a:srgbClr val="FF0000"/>
                </a:solidFill>
              </a:rPr>
              <a:t>UseKeychain</a:t>
            </a:r>
            <a:r>
              <a:rPr lang="en-US" dirty="0">
                <a:solidFill>
                  <a:srgbClr val="FF0000"/>
                </a:solidFill>
              </a:rPr>
              <a:t> yes </a:t>
            </a:r>
            <a:endParaRPr dirty="0">
              <a:solidFill>
                <a:schemeClr val="tx1"/>
              </a:solidFill>
            </a:endParaRPr>
          </a:p>
          <a:p>
            <a:pPr marL="384175">
              <a:buNone/>
            </a:pPr>
            <a:r>
              <a:rPr lang="en-US" dirty="0" err="1">
                <a:solidFill>
                  <a:srgbClr val="FF0000"/>
                </a:solidFill>
              </a:rPr>
              <a:t>IdentityFile</a:t>
            </a:r>
            <a:r>
              <a:rPr lang="en-US" dirty="0">
                <a:solidFill>
                  <a:srgbClr val="FF0000"/>
                </a:solidFill>
              </a:rPr>
              <a:t> ~/.ssh/</a:t>
            </a:r>
            <a:r>
              <a:rPr lang="en-US" dirty="0" err="1">
                <a:solidFill>
                  <a:srgbClr val="FF0000"/>
                </a:solidFill>
              </a:rPr>
              <a:t>id_rsa</a:t>
            </a:r>
            <a:endParaRPr dirty="0">
              <a:solidFill>
                <a:schemeClr val="tx1"/>
              </a:solidFill>
            </a:endParaRPr>
          </a:p>
          <a:p>
            <a:pPr marL="0">
              <a:buNone/>
            </a:pPr>
            <a:r>
              <a:rPr lang="en-US" dirty="0">
                <a:solidFill>
                  <a:schemeClr val="tx1"/>
                </a:solidFill>
              </a:rPr>
              <a:t>6. Adding ssh key to ssh-agent</a:t>
            </a:r>
            <a:endParaRPr dirty="0">
              <a:solidFill>
                <a:schemeClr val="tx1"/>
              </a:solidFill>
            </a:endParaRPr>
          </a:p>
          <a:p>
            <a:pPr marL="292735">
              <a:buNone/>
            </a:pPr>
            <a:r>
              <a:rPr lang="en-US" dirty="0">
                <a:solidFill>
                  <a:schemeClr val="tx1"/>
                </a:solidFill>
              </a:rPr>
              <a:t>    </a:t>
            </a:r>
            <a:r>
              <a:rPr lang="en-US" dirty="0">
                <a:solidFill>
                  <a:srgbClr val="FF0000"/>
                </a:solidFill>
              </a:rPr>
              <a:t>ssh-add -K ~/.ssh/</a:t>
            </a:r>
            <a:r>
              <a:rPr lang="en-US" dirty="0" err="1">
                <a:solidFill>
                  <a:srgbClr val="FF0000"/>
                </a:solidFill>
              </a:rPr>
              <a:t>id_rsa</a:t>
            </a:r>
            <a:r>
              <a:rPr lang="en-US" dirty="0">
                <a:solidFill>
                  <a:srgbClr val="FF0000"/>
                </a:solidFill>
              </a:rPr>
              <a:t> </a:t>
            </a:r>
            <a:endParaRPr dirty="0">
              <a:solidFill>
                <a:schemeClr val="tx1"/>
              </a:solidFill>
            </a:endParaRPr>
          </a:p>
          <a:p>
            <a:pPr marL="0">
              <a:buNone/>
            </a:pPr>
            <a:r>
              <a:rPr lang="en-US" dirty="0">
                <a:solidFill>
                  <a:schemeClr val="tx1"/>
                </a:solidFill>
              </a:rPr>
              <a:t>       </a:t>
            </a:r>
            <a:endParaRPr dirty="0">
              <a:solidFill>
                <a:schemeClr val="tx1"/>
              </a:solidFill>
            </a:endParaRPr>
          </a:p>
          <a:p>
            <a:pPr marL="228600">
              <a:buNone/>
            </a:pPr>
            <a:endParaRPr lang="en-US" dirty="0">
              <a:solidFill>
                <a:schemeClr val="tx1"/>
              </a:solidFill>
              <a:latin typeface="Arial"/>
              <a:cs typeface="Arial"/>
            </a:endParaRPr>
          </a:p>
          <a:p>
            <a:pPr marL="0" indent="0">
              <a:buNone/>
            </a:pPr>
            <a:endParaRPr lang="en-US" dirty="0">
              <a:solidFill>
                <a:srgbClr val="4040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92611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extLst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2. Adding SSH key to GitHub account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extLst/>
          </p:nvPr>
        </p:nvSpPr>
        <p:spPr>
          <a:xfrm>
            <a:off x="457200" y="1676400"/>
            <a:ext cx="8229600" cy="4449763"/>
          </a:xfrm>
        </p:spPr>
        <p:txBody>
          <a:bodyPr vert="horz" lIns="0" tIns="45720" rIns="0" bIns="45720" rtlCol="0" anchor="t">
            <a:normAutofit/>
          </a:bodyPr>
          <a:lstStyle/>
          <a:p>
            <a:pPr marL="0">
              <a:buNone/>
            </a:pPr>
            <a:r>
              <a:rPr lang="en-US" dirty="0">
                <a:solidFill>
                  <a:schemeClr val="tx1"/>
                </a:solidFill>
              </a:rPr>
              <a:t> 1. Copy key to your GitHub account</a:t>
            </a:r>
          </a:p>
          <a:p>
            <a:pPr marL="201295">
              <a:buNone/>
            </a:pPr>
            <a:r>
              <a:rPr lang="en-US" dirty="0">
                <a:solidFill>
                  <a:schemeClr val="tx1"/>
                </a:solidFill>
              </a:rPr>
              <a:t>  In the user bar in the top-right corner of page,</a:t>
            </a:r>
            <a:endParaRPr dirty="0">
              <a:solidFill>
                <a:schemeClr val="tx1"/>
              </a:solidFill>
            </a:endParaRPr>
          </a:p>
          <a:p>
            <a:pPr marL="201295">
              <a:buNone/>
            </a:pPr>
            <a:r>
              <a:rPr lang="en-US" dirty="0">
                <a:solidFill>
                  <a:schemeClr val="tx1"/>
                </a:solidFill>
              </a:rPr>
              <a:t>  click setting button</a:t>
            </a:r>
            <a:endParaRPr dirty="0">
              <a:solidFill>
                <a:schemeClr val="tx1"/>
              </a:solidFill>
            </a:endParaRPr>
          </a:p>
          <a:p>
            <a:pPr marL="0">
              <a:buNone/>
            </a:pPr>
            <a:r>
              <a:rPr lang="en-US" dirty="0">
                <a:solidFill>
                  <a:schemeClr val="tx1"/>
                </a:solidFill>
              </a:rPr>
              <a:t>2. Click </a:t>
            </a:r>
            <a:r>
              <a:rPr lang="en-US" b="1" dirty="0">
                <a:solidFill>
                  <a:schemeClr val="tx1"/>
                </a:solidFill>
                <a:hlinkClick r:id="rId2"/>
              </a:rPr>
              <a:t>SSH Keys</a:t>
            </a:r>
            <a:r>
              <a:rPr lang="en-US" dirty="0">
                <a:solidFill>
                  <a:schemeClr val="tx1"/>
                </a:solidFill>
              </a:rPr>
              <a:t> in the left sidebar </a:t>
            </a:r>
            <a:endParaRPr dirty="0">
              <a:solidFill>
                <a:schemeClr val="tx1"/>
              </a:solidFill>
            </a:endParaRPr>
          </a:p>
          <a:p>
            <a:pPr marL="0">
              <a:buNone/>
            </a:pPr>
            <a:r>
              <a:rPr lang="en-US" dirty="0">
                <a:solidFill>
                  <a:schemeClr val="tx1"/>
                </a:solidFill>
              </a:rPr>
              <a:t>3. Click </a:t>
            </a:r>
            <a:r>
              <a:rPr lang="en-US" b="1" dirty="0">
                <a:solidFill>
                  <a:schemeClr val="tx1"/>
                </a:solidFill>
              </a:rPr>
              <a:t>Add SSH key </a:t>
            </a:r>
            <a:endParaRPr dirty="0">
              <a:solidFill>
                <a:schemeClr val="tx1"/>
              </a:solidFill>
            </a:endParaRPr>
          </a:p>
          <a:p>
            <a:pPr marL="0">
              <a:buNone/>
            </a:pPr>
            <a:r>
              <a:rPr lang="en-US" dirty="0">
                <a:solidFill>
                  <a:schemeClr val="tx1"/>
                </a:solidFill>
              </a:rPr>
              <a:t>4.In the Title field, add a descriptive label for key</a:t>
            </a:r>
            <a:endParaRPr dirty="0">
              <a:solidFill>
                <a:schemeClr val="tx1"/>
              </a:solidFill>
            </a:endParaRPr>
          </a:p>
          <a:p>
            <a:pPr marL="0">
              <a:buNone/>
            </a:pPr>
            <a:r>
              <a:rPr lang="en-US" dirty="0">
                <a:solidFill>
                  <a:schemeClr val="tx1"/>
                </a:solidFill>
              </a:rPr>
              <a:t>      Paste your key into the "Key" field</a:t>
            </a:r>
            <a:endParaRPr dirty="0">
              <a:solidFill>
                <a:schemeClr val="tx1"/>
              </a:solidFill>
            </a:endParaRPr>
          </a:p>
          <a:p>
            <a:pPr marL="0">
              <a:buNone/>
            </a:pPr>
            <a:r>
              <a:rPr lang="en-US" dirty="0">
                <a:solidFill>
                  <a:schemeClr val="tx1"/>
                </a:solidFill>
              </a:rPr>
              <a:t>5. Click </a:t>
            </a:r>
            <a:r>
              <a:rPr lang="en-US" b="1" dirty="0">
                <a:solidFill>
                  <a:schemeClr val="tx1"/>
                </a:solidFill>
              </a:rPr>
              <a:t>Add key</a:t>
            </a:r>
            <a:r>
              <a:rPr lang="en-US" dirty="0">
                <a:solidFill>
                  <a:schemeClr val="tx1"/>
                </a:solidFill>
              </a:rPr>
              <a:t>.</a:t>
            </a:r>
            <a:endParaRPr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5162" y="1676400"/>
            <a:ext cx="1619250" cy="127635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8625" y="2695575"/>
            <a:ext cx="1866900" cy="74295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28925" y="3531079"/>
            <a:ext cx="2743200" cy="360947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61019" y="4838700"/>
            <a:ext cx="1133475" cy="600075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81625" y="4551151"/>
            <a:ext cx="2743200" cy="891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0137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extLst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Testing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extLst/>
          </p:nvPr>
        </p:nvSpPr>
        <p:spPr>
          <a:xfrm>
            <a:off x="457200" y="1676400"/>
            <a:ext cx="8229600" cy="4449763"/>
          </a:xfrm>
        </p:spPr>
        <p:txBody>
          <a:bodyPr vert="horz" lIns="0" tIns="45720" rIns="0" bIns="45720" rtlCol="0" anchor="t">
            <a:normAutofit/>
          </a:bodyPr>
          <a:lstStyle/>
          <a:p>
            <a:pPr marL="0"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0">
              <a:buNone/>
            </a:pPr>
            <a:r>
              <a:rPr lang="en-US" dirty="0">
                <a:solidFill>
                  <a:schemeClr val="tx1"/>
                </a:solidFill>
              </a:rPr>
              <a:t>6. SSH to GitHub for testing</a:t>
            </a:r>
            <a:br>
              <a:rPr lang="en-US" dirty="0">
                <a:solidFill>
                  <a:schemeClr val="tx1"/>
                </a:solidFill>
                <a:latin typeface="+mn-ea"/>
                <a:cs typeface="+mn-ea"/>
              </a:rPr>
            </a:br>
            <a:r>
              <a:rPr lang="en-US" dirty="0">
                <a:solidFill>
                  <a:schemeClr val="tx1"/>
                </a:solidFill>
              </a:rPr>
              <a:t>            </a:t>
            </a:r>
            <a:r>
              <a:rPr lang="en-US" dirty="0">
                <a:solidFill>
                  <a:srgbClr val="FF0000"/>
                </a:solidFill>
              </a:rPr>
              <a:t>ssh -T </a:t>
            </a:r>
            <a:r>
              <a:rPr lang="en-US" dirty="0">
                <a:solidFill>
                  <a:srgbClr val="FF0000"/>
                </a:solidFill>
                <a:hlinkClick r:id="rId2"/>
              </a:rPr>
              <a:t>git@github.com</a:t>
            </a:r>
            <a:endParaRPr dirty="0">
              <a:solidFill>
                <a:schemeClr val="tx1"/>
              </a:solidFill>
            </a:endParaRPr>
          </a:p>
          <a:p>
            <a:pPr marL="0">
              <a:buNone/>
            </a:pPr>
            <a:endParaRPr lang="en-US" dirty="0">
              <a:solidFill>
                <a:srgbClr val="FF0000"/>
              </a:solidFill>
            </a:endParaRPr>
          </a:p>
          <a:p>
            <a:pPr marL="0">
              <a:buNone/>
            </a:pPr>
            <a:r>
              <a:rPr lang="en-US" dirty="0">
                <a:solidFill>
                  <a:schemeClr val="tx1"/>
                </a:solidFill>
              </a:rPr>
              <a:t>7. Switching remote URLs from HTTPs to SSH</a:t>
            </a:r>
            <a:endParaRPr dirty="0">
              <a:solidFill>
                <a:schemeClr val="tx1"/>
              </a:solidFill>
            </a:endParaRPr>
          </a:p>
          <a:p>
            <a:pPr marL="0">
              <a:buNone/>
            </a:pPr>
            <a:r>
              <a:rPr lang="en-US" dirty="0">
                <a:solidFill>
                  <a:srgbClr val="FF0000"/>
                </a:solidFill>
              </a:rPr>
              <a:t>  git remote set-</a:t>
            </a:r>
            <a:r>
              <a:rPr lang="en-US" dirty="0" err="1">
                <a:solidFill>
                  <a:srgbClr val="FF0000"/>
                </a:solidFill>
              </a:rPr>
              <a:t>url</a:t>
            </a:r>
            <a:r>
              <a:rPr lang="en-US" dirty="0">
                <a:solidFill>
                  <a:srgbClr val="FF0000"/>
                </a:solidFill>
              </a:rPr>
              <a:t> origin </a:t>
            </a:r>
            <a:r>
              <a:rPr lang="en-US" dirty="0">
                <a:solidFill>
                  <a:srgbClr val="FF0000"/>
                </a:solidFill>
                <a:hlinkClick r:id="rId3"/>
              </a:rPr>
              <a:t>git@gxxxxxx.gits</a:t>
            </a:r>
            <a:endParaRPr dirty="0">
              <a:solidFill>
                <a:schemeClr val="tx1"/>
              </a:solidFill>
            </a:endParaRPr>
          </a:p>
          <a:p>
            <a:pPr marL="0">
              <a:buNone/>
            </a:pPr>
            <a:endParaRPr lang="en-US" dirty="0">
              <a:solidFill>
                <a:srgbClr val="FF0000"/>
              </a:solidFill>
            </a:endParaRPr>
          </a:p>
          <a:p>
            <a:pPr marL="0">
              <a:buNone/>
            </a:pPr>
            <a:endParaRPr lang="en-US" dirty="0">
              <a:solidFill>
                <a:srgbClr val="FF0000"/>
              </a:solidFill>
            </a:endParaRPr>
          </a:p>
          <a:p>
            <a:pPr marL="0">
              <a:buNone/>
            </a:pPr>
            <a:endParaRPr lang="en-US" dirty="0">
              <a:solidFill>
                <a:srgbClr val="FF0000"/>
              </a:solidFill>
            </a:endParaRPr>
          </a:p>
          <a:p>
            <a:pPr marL="0">
              <a:buNone/>
            </a:pPr>
            <a:endParaRPr lang="en-US" dirty="0">
              <a:solidFill>
                <a:srgbClr val="FF0000"/>
              </a:solidFill>
            </a:endParaRPr>
          </a:p>
          <a:p>
            <a:pPr marL="0">
              <a:buNone/>
            </a:pPr>
            <a:endParaRPr lang="en-US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00125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extLst/>
          </p:nvPr>
        </p:nvSpPr>
        <p:spPr>
          <a:xfrm>
            <a:off x="521701" y="287338"/>
            <a:ext cx="7844424" cy="1449387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Contd…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extLst/>
          </p:nvPr>
        </p:nvSpPr>
        <p:spPr>
          <a:xfrm>
            <a:off x="457200" y="1751556"/>
            <a:ext cx="8229600" cy="4374607"/>
          </a:xfrm>
        </p:spPr>
        <p:txBody>
          <a:bodyPr vert="horz" lIns="0" tIns="45720" rIns="0" bIns="45720" rtlCol="0" anchor="t">
            <a:normAutofit/>
          </a:bodyPr>
          <a:lstStyle/>
          <a:p>
            <a:pPr marL="0">
              <a:buNone/>
            </a:pPr>
            <a:r>
              <a:rPr lang="en-US" dirty="0">
                <a:solidFill>
                  <a:schemeClr val="tx1"/>
                </a:solidFill>
              </a:rPr>
              <a:t>8. Now you can push using </a:t>
            </a:r>
          </a:p>
          <a:p>
            <a:pPr marL="0">
              <a:buNone/>
            </a:pPr>
            <a:r>
              <a:rPr lang="en-US" dirty="0">
                <a:solidFill>
                  <a:srgbClr val="FF0000"/>
                </a:solidFill>
              </a:rPr>
              <a:t>          git push –all</a:t>
            </a:r>
            <a:endParaRPr dirty="0">
              <a:solidFill>
                <a:schemeClr val="tx1"/>
              </a:solidFill>
            </a:endParaRPr>
          </a:p>
          <a:p>
            <a:pPr marL="0">
              <a:buNone/>
            </a:pPr>
            <a:r>
              <a:rPr lang="en-US" dirty="0">
                <a:solidFill>
                  <a:schemeClr val="tx1"/>
                </a:solidFill>
              </a:rPr>
              <a:t>9. If something change in remote, for sync purpose, you can type</a:t>
            </a:r>
            <a:endParaRPr dirty="0">
              <a:solidFill>
                <a:schemeClr val="tx1"/>
              </a:solidFill>
            </a:endParaRPr>
          </a:p>
          <a:p>
            <a:pPr marL="0">
              <a:buNone/>
            </a:pPr>
            <a:r>
              <a:rPr lang="en-US" dirty="0">
                <a:solidFill>
                  <a:srgbClr val="FF0000"/>
                </a:solidFill>
              </a:rPr>
              <a:t>         git pull</a:t>
            </a:r>
            <a:endParaRPr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467100"/>
            <a:ext cx="7239000" cy="251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240195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828800"/>
            <a:ext cx="7543800" cy="1450757"/>
          </a:xfrm>
        </p:spPr>
        <p:txBody>
          <a:bodyPr/>
          <a:lstStyle/>
          <a:p>
            <a:pPr algn="ctr"/>
            <a:r>
              <a:rPr lang="en-US" dirty="0"/>
              <a:t>Zen Hub</a:t>
            </a:r>
          </a:p>
        </p:txBody>
      </p:sp>
    </p:spTree>
    <p:extLst>
      <p:ext uri="{BB962C8B-B14F-4D97-AF65-F5344CB8AC3E}">
        <p14:creationId xmlns:p14="http://schemas.microsoft.com/office/powerpoint/2010/main" val="9826857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b="1" dirty="0"/>
              <a:t>Zen Hub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Font typeface="Wingdings" charset="2"/>
              <a:buChar char="Ø"/>
            </a:pPr>
            <a:r>
              <a:rPr lang="en-US" dirty="0"/>
              <a:t>Zen Hub is a GitHub plugin for agile project management</a:t>
            </a:r>
          </a:p>
          <a:p>
            <a:pPr>
              <a:buFont typeface="Wingdings" charset="2"/>
              <a:buChar char="Ø"/>
            </a:pPr>
            <a:r>
              <a:rPr lang="en-US" dirty="0"/>
              <a:t>It needs either Chrome or Firefox as the browser.</a:t>
            </a:r>
          </a:p>
          <a:p>
            <a:pPr>
              <a:buFont typeface="Wingdings" charset="2"/>
              <a:buChar char="Ø"/>
            </a:pPr>
            <a:r>
              <a:rPr lang="en-US" dirty="0"/>
              <a:t>Go to </a:t>
            </a:r>
            <a:r>
              <a:rPr lang="en-US" dirty="0">
                <a:hlinkClick r:id="rId2"/>
              </a:rPr>
              <a:t>https://www.zenhub.io/</a:t>
            </a:r>
            <a:endParaRPr lang="en-US" dirty="0"/>
          </a:p>
          <a:p>
            <a:pPr>
              <a:buFont typeface="Wingdings" charset="2"/>
              <a:buChar char="Ø"/>
            </a:pPr>
            <a:r>
              <a:rPr lang="en-US" dirty="0"/>
              <a:t>Click “Add Zen Hub to GitHub”, it will install a plugin on your browser</a:t>
            </a:r>
          </a:p>
          <a:p>
            <a:pPr>
              <a:buFont typeface="Wingdings" charset="2"/>
              <a:buChar char="Ø"/>
            </a:pPr>
            <a:r>
              <a:rPr lang="en-US" dirty="0"/>
              <a:t>Click plugin icon </a:t>
            </a:r>
          </a:p>
          <a:p>
            <a:pPr>
              <a:buFont typeface="Wingdings" charset="2"/>
              <a:buChar char="Ø"/>
            </a:pPr>
            <a:r>
              <a:rPr lang="en-US" dirty="0"/>
              <a:t>It will ask you to login to GitHub (You have to create your GitHub account before)</a:t>
            </a:r>
          </a:p>
          <a:p>
            <a:pPr>
              <a:buFont typeface="Wingdings" charset="2"/>
              <a:buChar char="Ø"/>
            </a:pPr>
            <a:r>
              <a:rPr lang="en-US" dirty="0"/>
              <a:t>After login, you have to grant the permission for Zen Hub to access your GitHub project</a:t>
            </a:r>
          </a:p>
          <a:p>
            <a:pPr>
              <a:buFont typeface="Wingdings" charset="2"/>
              <a:buChar char="Ø"/>
            </a:pPr>
            <a:r>
              <a:rPr lang="en-US" dirty="0"/>
              <a:t>Done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0" y="3462670"/>
            <a:ext cx="871538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7984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extLst/>
          </p:nvPr>
        </p:nvSpPr>
        <p:spPr/>
        <p:txBody>
          <a:bodyPr/>
          <a:lstStyle/>
          <a:p>
            <a:pPr algn="ctr"/>
            <a:r>
              <a:rPr lang="en-US" dirty="0"/>
              <a:t>Zen Hub for GitHub project management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905000"/>
            <a:ext cx="7543801" cy="4023360"/>
          </a:xfrm>
        </p:spPr>
        <p:txBody>
          <a:bodyPr>
            <a:normAutofit/>
          </a:bodyPr>
          <a:lstStyle/>
          <a:p>
            <a:pPr>
              <a:buFont typeface="Wingdings" charset="2"/>
              <a:buChar char="Ø"/>
            </a:pPr>
            <a:r>
              <a:rPr lang="en-US" sz="2400" dirty="0"/>
              <a:t>Click issues, we can add issues</a:t>
            </a:r>
          </a:p>
          <a:p>
            <a:pPr>
              <a:buFont typeface="Wingdings" charset="2"/>
              <a:buChar char="Ø"/>
            </a:pPr>
            <a:r>
              <a:rPr lang="en-US" sz="2400" dirty="0"/>
              <a:t>Click Boards, we can drag and drop stories to different completion status</a:t>
            </a:r>
          </a:p>
          <a:p>
            <a:pPr>
              <a:buFont typeface="Wingdings" charset="2"/>
              <a:buChar char="Ø"/>
            </a:pPr>
            <a:r>
              <a:rPr lang="en-US" sz="2400" dirty="0"/>
              <a:t>Click burndown, we can add milestone and assign different stories to milestone and then generate burndown chart</a:t>
            </a:r>
          </a:p>
        </p:txBody>
      </p:sp>
    </p:spTree>
    <p:extLst>
      <p:ext uri="{BB962C8B-B14F-4D97-AF65-F5344CB8AC3E}">
        <p14:creationId xmlns:p14="http://schemas.microsoft.com/office/powerpoint/2010/main" val="13868958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extLst/>
          </p:nvPr>
        </p:nvSpPr>
        <p:spPr/>
        <p:txBody>
          <a:bodyPr/>
          <a:lstStyle/>
          <a:p>
            <a:pPr algn="ctr"/>
            <a:r>
              <a:rPr lang="en-US" dirty="0"/>
              <a:t>Adding Milestones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1" y="1845734"/>
            <a:ext cx="7985759" cy="1126066"/>
          </a:xfrm>
        </p:spPr>
        <p:txBody>
          <a:bodyPr/>
          <a:lstStyle/>
          <a:p>
            <a:pPr>
              <a:buFont typeface="Wingdings" charset="2"/>
              <a:buChar char="Ø"/>
            </a:pPr>
            <a:r>
              <a:rPr lang="en-US" dirty="0"/>
              <a:t>Issues </a:t>
            </a:r>
            <a:r>
              <a:rPr lang="en-US" dirty="0">
                <a:sym typeface="Wingdings" panose="05000000000000000000" pitchFamily="2" charset="2"/>
              </a:rPr>
              <a:t> Milestones  New Milestones</a:t>
            </a:r>
          </a:p>
          <a:p>
            <a:pPr>
              <a:buFont typeface="Wingdings" charset="2"/>
              <a:buChar char="Ø"/>
            </a:pPr>
            <a:r>
              <a:rPr lang="en-US" dirty="0">
                <a:sym typeface="Wingdings" panose="05000000000000000000" pitchFamily="2" charset="2"/>
              </a:rPr>
              <a:t>You can create Milestones</a:t>
            </a:r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99" y="2971800"/>
            <a:ext cx="8558945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003371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extLst/>
          </p:nvPr>
        </p:nvSpPr>
        <p:spPr/>
        <p:txBody>
          <a:bodyPr/>
          <a:lstStyle/>
          <a:p>
            <a:pPr algn="ctr"/>
            <a:r>
              <a:rPr lang="en-US" dirty="0"/>
              <a:t>Add Milestone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772" y="2133600"/>
            <a:ext cx="8572687" cy="30523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5517506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54" y="1143000"/>
            <a:ext cx="9032146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237043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Basic Tasks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1. </a:t>
            </a:r>
            <a:r>
              <a:rPr lang="en-US" b="1" dirty="0"/>
              <a:t>Create</a:t>
            </a:r>
            <a:r>
              <a:rPr lang="en-US" dirty="0"/>
              <a:t> Git remote repository using Git account</a:t>
            </a:r>
          </a:p>
          <a:p>
            <a:r>
              <a:rPr lang="en-US" dirty="0"/>
              <a:t>2. </a:t>
            </a:r>
            <a:r>
              <a:rPr lang="en-US" b="1" dirty="0"/>
              <a:t>Clone</a:t>
            </a:r>
            <a:r>
              <a:rPr lang="en-US" dirty="0"/>
              <a:t> Git repository to your local</a:t>
            </a:r>
          </a:p>
          <a:p>
            <a:r>
              <a:rPr lang="en-US" dirty="0"/>
              <a:t>3. Use Git to </a:t>
            </a:r>
            <a:r>
              <a:rPr lang="en-US" b="1" dirty="0"/>
              <a:t>add</a:t>
            </a:r>
            <a:r>
              <a:rPr lang="en-US" dirty="0"/>
              <a:t> file to local machine</a:t>
            </a:r>
          </a:p>
          <a:p>
            <a:r>
              <a:rPr lang="en-US" dirty="0"/>
              <a:t>4. Modify files and use Git to </a:t>
            </a:r>
            <a:r>
              <a:rPr lang="en-US" b="1" dirty="0"/>
              <a:t>commit</a:t>
            </a:r>
            <a:r>
              <a:rPr lang="en-US" dirty="0"/>
              <a:t> changes</a:t>
            </a:r>
          </a:p>
          <a:p>
            <a:r>
              <a:rPr lang="en-US" dirty="0"/>
              <a:t>5. Use Git to </a:t>
            </a:r>
            <a:r>
              <a:rPr lang="en-US" b="1" dirty="0"/>
              <a:t>push </a:t>
            </a:r>
            <a:r>
              <a:rPr lang="en-US" dirty="0"/>
              <a:t>the commit to remote</a:t>
            </a:r>
          </a:p>
          <a:p>
            <a:r>
              <a:rPr lang="en-US" dirty="0"/>
              <a:t>6. Use Git to</a:t>
            </a:r>
            <a:r>
              <a:rPr lang="en-US" b="1" dirty="0"/>
              <a:t> pull </a:t>
            </a:r>
            <a:r>
              <a:rPr lang="en-US" dirty="0"/>
              <a:t>(sync) content with remote</a:t>
            </a:r>
          </a:p>
        </p:txBody>
      </p:sp>
    </p:spTree>
    <p:extLst>
      <p:ext uri="{BB962C8B-B14F-4D97-AF65-F5344CB8AC3E}">
        <p14:creationId xmlns:p14="http://schemas.microsoft.com/office/powerpoint/2010/main" val="5320644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extLst/>
          </p:nvPr>
        </p:nvSpPr>
        <p:spPr/>
        <p:txBody>
          <a:bodyPr/>
          <a:lstStyle/>
          <a:p>
            <a:pPr algn="ctr"/>
            <a:r>
              <a:rPr lang="en-US" dirty="0"/>
              <a:t>Updating Milestones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59" y="1845734"/>
            <a:ext cx="7543801" cy="1278466"/>
          </a:xfrm>
        </p:spPr>
        <p:txBody>
          <a:bodyPr/>
          <a:lstStyle/>
          <a:p>
            <a:r>
              <a:rPr lang="en-US" dirty="0"/>
              <a:t>Increment1 has 5 issues</a:t>
            </a:r>
          </a:p>
          <a:p>
            <a:r>
              <a:rPr lang="en-US" dirty="0"/>
              <a:t>I drag two of them to “Closed” status</a:t>
            </a:r>
          </a:p>
          <a:p>
            <a:endParaRPr 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58" y="2895600"/>
            <a:ext cx="7543801" cy="183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359786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extLst/>
          </p:nvPr>
        </p:nvSpPr>
        <p:spPr/>
        <p:txBody>
          <a:bodyPr/>
          <a:lstStyle/>
          <a:p>
            <a:pPr algn="ctr"/>
            <a:r>
              <a:rPr lang="en-US" dirty="0"/>
              <a:t>Milestones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Then the complete of Milestones will also change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2355132"/>
            <a:ext cx="8610600" cy="3513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9353187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extLst/>
          </p:nvPr>
        </p:nvSpPr>
        <p:spPr/>
        <p:txBody>
          <a:bodyPr/>
          <a:lstStyle/>
          <a:p>
            <a:pPr algn="ctr"/>
            <a:r>
              <a:rPr lang="en-US" dirty="0"/>
              <a:t>Adding Issues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dirty="0"/>
              <a:t>Click issues</a:t>
            </a:r>
          </a:p>
          <a:p>
            <a:pPr marL="514350" indent="-514350">
              <a:buAutoNum type="arabicPeriod"/>
            </a:pPr>
            <a:r>
              <a:rPr lang="en-US" dirty="0"/>
              <a:t>Click New issues (add filter, assignee, milestone, Story point etc. )</a:t>
            </a:r>
          </a:p>
          <a:p>
            <a:pPr marL="514350" indent="-514350">
              <a:buAutoNum type="arabicPeriod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104" y="2775521"/>
            <a:ext cx="3590975" cy="3320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2775521"/>
            <a:ext cx="3870960" cy="34724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0503850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extLst/>
          </p:nvPr>
        </p:nvSpPr>
        <p:spPr/>
        <p:txBody>
          <a:bodyPr/>
          <a:lstStyle/>
          <a:p>
            <a:pPr algn="ctr"/>
            <a:r>
              <a:rPr lang="en-US" dirty="0"/>
              <a:t>Boards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223" y="2286000"/>
            <a:ext cx="8918305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874509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extLst/>
          </p:nvPr>
        </p:nvSpPr>
        <p:spPr/>
        <p:txBody>
          <a:bodyPr/>
          <a:lstStyle/>
          <a:p>
            <a:pPr algn="ctr"/>
            <a:r>
              <a:rPr lang="en-US" dirty="0"/>
              <a:t>Wiki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Every GitHub repository comes equipped with a section for hosting documentation, called a </a:t>
            </a:r>
            <a:r>
              <a:rPr lang="en-US" sz="2400" i="1" dirty="0"/>
              <a:t>wiki</a:t>
            </a:r>
            <a:r>
              <a:rPr lang="en-US" sz="2400" dirty="0"/>
              <a:t>.</a:t>
            </a:r>
          </a:p>
          <a:p>
            <a:endParaRPr lang="en-US" sz="2400" dirty="0"/>
          </a:p>
          <a:p>
            <a:endParaRPr lang="en-US" dirty="0"/>
          </a:p>
        </p:txBody>
      </p:sp>
      <p:pic>
        <p:nvPicPr>
          <p:cNvPr id="3" name="Picture 3" descr="wiki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849" y="2844652"/>
            <a:ext cx="3826351" cy="3132815"/>
          </a:xfrm>
          <a:prstGeom prst="rect">
            <a:avLst/>
          </a:prstGeom>
        </p:spPr>
      </p:pic>
      <p:pic>
        <p:nvPicPr>
          <p:cNvPr id="6" name="Picture 4" descr="wikip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1710" y="2844652"/>
            <a:ext cx="3565050" cy="3132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10287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extLst/>
          </p:nvPr>
        </p:nvSpPr>
        <p:spPr/>
        <p:txBody>
          <a:bodyPr/>
          <a:lstStyle/>
          <a:p>
            <a:pPr algn="ctr"/>
            <a:r>
              <a:rPr lang="en-US" dirty="0"/>
              <a:t>Build Burndown Chart 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charset="2"/>
              <a:buChar char="Ø"/>
            </a:pPr>
            <a:r>
              <a:rPr lang="en-US" dirty="0"/>
              <a:t>A </a:t>
            </a:r>
            <a:r>
              <a:rPr lang="en-US" b="1" dirty="0"/>
              <a:t>burn down chart</a:t>
            </a:r>
            <a:r>
              <a:rPr lang="en-US" dirty="0"/>
              <a:t> is a graphical representation of work left to do versus time. </a:t>
            </a:r>
          </a:p>
          <a:p>
            <a:pPr>
              <a:buFont typeface="Wingdings" charset="2"/>
              <a:buChar char="Ø"/>
            </a:pPr>
            <a:r>
              <a:rPr lang="en-US" dirty="0"/>
              <a:t>Go to burndown option, select a specific milestone, to see the burndown chart</a:t>
            </a:r>
          </a:p>
          <a:p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59" y="3356259"/>
            <a:ext cx="7543801" cy="2621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7609035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04800"/>
            <a:ext cx="7543800" cy="1450757"/>
          </a:xfrm>
        </p:spPr>
        <p:txBody>
          <a:bodyPr/>
          <a:lstStyle/>
          <a:p>
            <a:pPr algn="ctr"/>
            <a:r>
              <a:rPr lang="en-US"/>
              <a:t>Creately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632243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extLst/>
          </p:nvPr>
        </p:nvSpPr>
        <p:spPr/>
        <p:txBody>
          <a:bodyPr/>
          <a:lstStyle/>
          <a:p>
            <a:pPr algn="ctr"/>
            <a:r>
              <a:rPr lang="en-US" dirty="0"/>
              <a:t>Creately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extLst/>
          </p:nvPr>
        </p:nvSpPr>
        <p:spPr/>
        <p:txBody>
          <a:bodyPr vert="horz" lIns="0" tIns="45720" rIns="0" bIns="45720" rtlCol="0" anchor="t">
            <a:normAutofit/>
          </a:bodyPr>
          <a:lstStyle/>
          <a:p>
            <a:pPr>
              <a:buFont typeface="Wingdings" charset="2"/>
              <a:buChar char="Ø"/>
            </a:pPr>
            <a:r>
              <a:rPr lang="en-US" dirty="0">
                <a:solidFill>
                  <a:schemeClr val="tx1"/>
                </a:solidFill>
              </a:rPr>
              <a:t>Creately is an online collaborative diagramming software </a:t>
            </a:r>
          </a:p>
          <a:p>
            <a:pPr>
              <a:buFont typeface="Wingdings" charset="2"/>
              <a:buChar char="Ø"/>
            </a:pPr>
            <a:r>
              <a:rPr lang="en-US" dirty="0">
                <a:solidFill>
                  <a:schemeClr val="tx1"/>
                </a:solidFill>
              </a:rPr>
              <a:t>Draw flowcharts, mind maps, business process models, network diagrams and more</a:t>
            </a:r>
          </a:p>
          <a:p>
            <a:pPr>
              <a:buFont typeface="Wingdings" charset="2"/>
              <a:buChar char="Ø"/>
            </a:pPr>
            <a:r>
              <a:rPr dirty="0">
                <a:solidFill>
                  <a:schemeClr val="tx1"/>
                </a:solidFill>
              </a:rPr>
              <a:t>Go to </a:t>
            </a:r>
            <a:r>
              <a:rPr dirty="0">
                <a:solidFill>
                  <a:schemeClr val="tx1"/>
                </a:solidFill>
                <a:hlinkClick r:id="rId2"/>
              </a:rPr>
              <a:t>https://creately.com/</a:t>
            </a:r>
            <a:r>
              <a:rPr dirty="0">
                <a:solidFill>
                  <a:schemeClr val="tx1"/>
                </a:solidFill>
              </a:rPr>
              <a:t> and sign up</a:t>
            </a:r>
            <a:endParaRPr lang="en-US" dirty="0">
              <a:solidFill>
                <a:srgbClr val="000000"/>
              </a:solidFill>
            </a:endParaRPr>
          </a:p>
          <a:p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4" name="Picture 4" descr="createlyp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9021" y="3429000"/>
            <a:ext cx="4511675" cy="2280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41532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extLst/>
          </p:nvPr>
        </p:nvSpPr>
        <p:spPr/>
        <p:txBody>
          <a:bodyPr/>
          <a:lstStyle/>
          <a:p>
            <a:pPr algn="ctr"/>
            <a:r>
              <a:rPr lang="en-US" dirty="0"/>
              <a:t>Using Creately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extLst/>
          </p:nvPr>
        </p:nvSpPr>
        <p:spPr/>
        <p:txBody>
          <a:bodyPr vert="horz" lIns="0" tIns="45720" rIns="0" bIns="45720" rtlCol="0" anchor="t">
            <a:normAutofit/>
          </a:bodyPr>
          <a:lstStyle/>
          <a:p>
            <a:pPr>
              <a:buFont typeface="Wingdings" charset="2"/>
              <a:buChar char="Ø"/>
            </a:pPr>
            <a:r>
              <a:rPr dirty="0">
                <a:solidFill>
                  <a:schemeClr val="tx1"/>
                </a:solidFill>
              </a:rPr>
              <a:t>Click on Get more objects-&gt; UML</a:t>
            </a:r>
            <a:endParaRPr lang="en-US" dirty="0"/>
          </a:p>
          <a:p>
            <a:pPr>
              <a:buFont typeface="Wingdings" charset="2"/>
              <a:buChar char="Ø"/>
            </a:pPr>
            <a:r>
              <a:rPr dirty="0">
                <a:solidFill>
                  <a:schemeClr val="tx1"/>
                </a:solidFill>
              </a:rPr>
              <a:t>Click New -&gt; Blank diagram or use an existing template by typing in "sequence diagram" or "class diagram" etc</a:t>
            </a:r>
            <a:r>
              <a:rPr lang="en-US" dirty="0">
                <a:solidFill>
                  <a:schemeClr val="tx1"/>
                </a:solidFill>
              </a:rPr>
              <a:t>.</a:t>
            </a:r>
            <a:endParaRPr lang="en-US" dirty="0"/>
          </a:p>
          <a:p>
            <a:pPr>
              <a:buFont typeface="Wingdings" charset="2"/>
              <a:buChar char="Ø"/>
            </a:pPr>
            <a:r>
              <a:rPr dirty="0">
                <a:solidFill>
                  <a:schemeClr val="tx1"/>
                </a:solidFill>
              </a:rPr>
              <a:t>Drag and drop the diagrams on the page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4" descr="createlydiagramp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413" y="3586163"/>
            <a:ext cx="7439025" cy="2496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89508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Shape 507"/>
          <p:cNvSpPr/>
          <p:nvPr/>
        </p:nvSpPr>
        <p:spPr>
          <a:xfrm>
            <a:off x="1485899" y="1214842"/>
            <a:ext cx="6171392" cy="553275"/>
          </a:xfrm>
          <a:prstGeom prst="rect">
            <a:avLst/>
          </a:prstGeom>
          <a:noFill/>
          <a:ln>
            <a:noFill/>
          </a:ln>
        </p:spPr>
        <p:txBody>
          <a:bodyPr lIns="33731" tIns="33731" rIns="33731" bIns="33731" anchor="ctr" anchorCtr="0">
            <a:noAutofit/>
          </a:bodyPr>
          <a:lstStyle/>
          <a:p>
            <a:pPr algn="ctr">
              <a:buSzPct val="25000"/>
            </a:pPr>
            <a:r>
              <a:rPr lang="en-US" sz="3300" dirty="0">
                <a:latin typeface="Calibri"/>
                <a:ea typeface="Calibri"/>
                <a:cs typeface="Calibri"/>
                <a:sym typeface="Calibri"/>
              </a:rPr>
              <a:t>UML Diagrams</a:t>
            </a:r>
          </a:p>
        </p:txBody>
      </p:sp>
      <p:sp>
        <p:nvSpPr>
          <p:cNvPr id="508" name="Shape 508"/>
          <p:cNvSpPr/>
          <p:nvPr>
            <p:extLst/>
          </p:nvPr>
        </p:nvSpPr>
        <p:spPr>
          <a:xfrm>
            <a:off x="1485899" y="1837080"/>
            <a:ext cx="5085452" cy="1267650"/>
          </a:xfrm>
          <a:prstGeom prst="rect">
            <a:avLst/>
          </a:prstGeom>
          <a:noFill/>
          <a:ln>
            <a:noFill/>
          </a:ln>
        </p:spPr>
        <p:txBody>
          <a:bodyPr lIns="33731" tIns="33731" rIns="33731" bIns="33731" anchor="t" anchorCtr="0">
            <a:noAutofit/>
          </a:bodyPr>
          <a:lstStyle/>
          <a:p>
            <a:pPr>
              <a:buClr>
                <a:srgbClr val="000000"/>
              </a:buClr>
              <a:buSzPct val="100000"/>
            </a:pPr>
            <a:endParaRPr lang="en-US" sz="1350" dirty="0">
              <a:latin typeface="Calibri"/>
              <a:ea typeface="Calibri"/>
              <a:cs typeface="Calibri"/>
            </a:endParaRPr>
          </a:p>
        </p:txBody>
      </p:sp>
      <p:pic>
        <p:nvPicPr>
          <p:cNvPr id="2" name="Picture 2" descr="class_diagra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1" y="1981200"/>
            <a:ext cx="3657599" cy="1371600"/>
          </a:xfrm>
          <a:prstGeom prst="rect">
            <a:avLst/>
          </a:prstGeom>
        </p:spPr>
      </p:pic>
      <p:pic>
        <p:nvPicPr>
          <p:cNvPr id="5" name="Picture 2" descr="use_case_diag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1" y="4041169"/>
            <a:ext cx="3276599" cy="189398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2" descr="sequence-diagram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76800" y="1934665"/>
            <a:ext cx="3085292" cy="149944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2" descr="state_diagram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76800" y="4125215"/>
            <a:ext cx="3085292" cy="173694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219200" y="3505200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Class Diagram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219200" y="5980021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Use-case Diagram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428846" y="3624365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Sequence Diagram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029200" y="6019435"/>
            <a:ext cx="29328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Collabration</a:t>
            </a:r>
            <a:r>
              <a:rPr lang="en-US" dirty="0"/>
              <a:t> Diagram</a:t>
            </a:r>
          </a:p>
        </p:txBody>
      </p:sp>
    </p:spTree>
    <p:extLst>
      <p:ext uri="{BB962C8B-B14F-4D97-AF65-F5344CB8AC3E}">
        <p14:creationId xmlns:p14="http://schemas.microsoft.com/office/powerpoint/2010/main" val="815830165"/>
      </p:ext>
    </p:extLst>
  </p:cSld>
  <p:clrMapOvr>
    <a:masterClrMapping/>
  </p:clrMapOvr>
  <p:transition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Project Management Tasks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1. Use Git to </a:t>
            </a:r>
            <a:r>
              <a:rPr lang="en-US" b="1" dirty="0"/>
              <a:t>branch</a:t>
            </a:r>
            <a:r>
              <a:rPr lang="en-US" dirty="0"/>
              <a:t> a project</a:t>
            </a:r>
          </a:p>
          <a:p>
            <a:r>
              <a:rPr lang="en-US" dirty="0"/>
              <a:t>2. Use Git to </a:t>
            </a:r>
            <a:r>
              <a:rPr lang="en-US" b="1" dirty="0"/>
              <a:t>check</a:t>
            </a:r>
            <a:r>
              <a:rPr lang="en-US" dirty="0"/>
              <a:t> different branches</a:t>
            </a:r>
          </a:p>
          <a:p>
            <a:r>
              <a:rPr lang="en-US" dirty="0"/>
              <a:t>3. Use Git to </a:t>
            </a:r>
            <a:r>
              <a:rPr lang="en-US" b="1" dirty="0"/>
              <a:t>merge</a:t>
            </a:r>
            <a:r>
              <a:rPr lang="en-US" dirty="0"/>
              <a:t> different versions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039325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828800"/>
            <a:ext cx="7543800" cy="1450757"/>
          </a:xfrm>
        </p:spPr>
        <p:txBody>
          <a:bodyPr/>
          <a:lstStyle/>
          <a:p>
            <a:pPr algn="ctr"/>
            <a:r>
              <a:rPr lang="en-US" dirty="0" err="1"/>
              <a:t>Webstorm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9421584"/>
      </p:ext>
    </p:extLst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Web Storm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Wingdings" charset="2"/>
              <a:buChar char="Ø"/>
            </a:pPr>
            <a:r>
              <a:rPr lang="en-US" dirty="0"/>
              <a:t>Is a IDE from Jet Brains for Web Projects</a:t>
            </a:r>
          </a:p>
          <a:p>
            <a:endParaRPr lang="en-US" dirty="0"/>
          </a:p>
        </p:txBody>
      </p:sp>
      <p:pic>
        <p:nvPicPr>
          <p:cNvPr id="4" name="image24.png" descr="C:\Users\ry6d3\Downloads\webstorm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22959" y="2595095"/>
            <a:ext cx="7543801" cy="3246290"/>
          </a:xfrm>
          <a:prstGeom prst="rect">
            <a:avLst/>
          </a:prstGeom>
          <a:ln w="25400">
            <a:solidFill>
              <a:schemeClr val="tx1"/>
            </a:solidFill>
            <a:miter lim="400000"/>
          </a:ln>
        </p:spPr>
      </p:pic>
    </p:spTree>
    <p:extLst>
      <p:ext uri="{BB962C8B-B14F-4D97-AF65-F5344CB8AC3E}">
        <p14:creationId xmlns:p14="http://schemas.microsoft.com/office/powerpoint/2010/main" val="678692997"/>
      </p:ext>
    </p:extLst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>
            <a:spLocks noGrp="1"/>
          </p:cNvSpPr>
          <p:nvPr>
            <p:ph type="title"/>
          </p:nvPr>
        </p:nvSpPr>
        <p:spPr>
          <a:xfrm>
            <a:off x="457200" y="946461"/>
            <a:ext cx="8229600" cy="974019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 defTabSz="758951">
              <a:defRPr sz="2656"/>
            </a:pPr>
            <a:r>
              <a:rPr sz="2800" dirty="0"/>
              <a:t>Web Storm</a:t>
            </a:r>
            <a:r>
              <a:rPr lang="en-US" sz="2800" dirty="0"/>
              <a:t> Installation</a:t>
            </a:r>
            <a:br>
              <a:rPr dirty="0"/>
            </a:br>
            <a:endParaRPr sz="1800" dirty="0"/>
          </a:p>
        </p:txBody>
      </p:sp>
      <p:sp>
        <p:nvSpPr>
          <p:cNvPr id="229" name="Shape 229"/>
          <p:cNvSpPr>
            <a:spLocks noGrp="1"/>
          </p:cNvSpPr>
          <p:nvPr>
            <p:ph type="body" idx="1"/>
          </p:nvPr>
        </p:nvSpPr>
        <p:spPr>
          <a:xfrm>
            <a:off x="538655" y="1920480"/>
            <a:ext cx="8066690" cy="4011667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56616" lvl="2" indent="0">
              <a:buNone/>
            </a:pPr>
            <a:r>
              <a:rPr lang="en-US" sz="1600" dirty="0"/>
              <a:t>If it is a New installation: Enter License key during installation </a:t>
            </a:r>
          </a:p>
          <a:p>
            <a:pPr marL="356616" lvl="2" indent="0">
              <a:buNone/>
            </a:pPr>
            <a:r>
              <a:rPr lang="en-US" sz="1600" dirty="0"/>
              <a:t>Otherwise : Go to Help &gt; Register</a:t>
            </a:r>
          </a:p>
          <a:p>
            <a:pPr marL="356616" lvl="2" indent="0">
              <a:buNone/>
            </a:pPr>
            <a:endParaRPr sz="1600" dirty="0"/>
          </a:p>
        </p:txBody>
      </p:sp>
      <p:pic>
        <p:nvPicPr>
          <p:cNvPr id="230" name="image25.png" descr="C:\Users\ry6d3\Downloads\webstorm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14400" y="2816848"/>
            <a:ext cx="7315200" cy="2667374"/>
          </a:xfrm>
          <a:prstGeom prst="rect">
            <a:avLst/>
          </a:prstGeom>
          <a:ln w="25400">
            <a:solidFill>
              <a:schemeClr val="tx1"/>
            </a:solidFill>
            <a:miter lim="400000"/>
          </a:ln>
        </p:spPr>
      </p:pic>
    </p:spTree>
    <p:extLst>
      <p:ext uri="{BB962C8B-B14F-4D97-AF65-F5344CB8AC3E}">
        <p14:creationId xmlns:p14="http://schemas.microsoft.com/office/powerpoint/2010/main" val="1978991219"/>
      </p:ext>
    </p:extLst>
  </p:cSld>
  <p:clrMapOvr>
    <a:masterClrMapping/>
  </p:clrMapOvr>
  <p:transition spd="slow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r>
              <a:rPr lang="en-US" dirty="0">
                <a:latin typeface="Berlin Sans FB Demi" panose="020E0802020502020306" pitchFamily="34" charset="0"/>
              </a:rPr>
              <a:t>Android Studio </a:t>
            </a:r>
            <a:r>
              <a:rPr lang="en-US" sz="4400" dirty="0">
                <a:latin typeface="Calibri"/>
              </a:rPr>
              <a:t>Installation</a:t>
            </a:r>
          </a:p>
        </p:txBody>
      </p:sp>
    </p:spTree>
    <p:extLst>
      <p:ext uri="{BB962C8B-B14F-4D97-AF65-F5344CB8AC3E}">
        <p14:creationId xmlns:p14="http://schemas.microsoft.com/office/powerpoint/2010/main" val="1565353803"/>
      </p:ext>
    </p:extLst>
  </p:cSld>
  <p:clrMapOvr>
    <a:masterClrMapping/>
  </p:clrMapOvr>
  <p:transition spd="slow">
    <p:cut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>
            <a:spLocks noGrp="1"/>
          </p:cNvSpPr>
          <p:nvPr>
            <p:ph type="title"/>
          </p:nvPr>
        </p:nvSpPr>
        <p:spPr>
          <a:xfrm>
            <a:off x="706437" y="533400"/>
            <a:ext cx="7696199" cy="11058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1182370" marR="0" lvl="0" indent="-63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dirty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JDK Installation</a:t>
            </a:r>
            <a:endParaRPr lang="en-US" sz="4400" b="0" i="0" strike="noStrike" cap="none" dirty="0">
              <a:solidFill>
                <a:schemeClr val="dk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86" name="Shape 86"/>
          <p:cNvSpPr txBox="1"/>
          <p:nvPr/>
        </p:nvSpPr>
        <p:spPr>
          <a:xfrm>
            <a:off x="574675" y="1905000"/>
            <a:ext cx="8569325" cy="427442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406400" marR="1109345" indent="-342900">
              <a:lnSpc>
                <a:spcPct val="77200"/>
              </a:lnSpc>
              <a:buClr>
                <a:schemeClr val="dk1"/>
              </a:buClr>
              <a:buSzPct val="100000"/>
              <a:buFont typeface="Wingdings" panose="05000000000000000000" pitchFamily="2" charset="2"/>
              <a:buChar char="§"/>
            </a:pPr>
            <a:endParaRPr lang="en-US" sz="2400" i="0" u="none" strike="noStrike" cap="none" dirty="0">
              <a:solidFill>
                <a:schemeClr val="dk1"/>
              </a:solidFill>
              <a:latin typeface="Calibri"/>
              <a:ea typeface="Times New Roman"/>
              <a:cs typeface="Times New Roman" panose="02020603050405020304" pitchFamily="18" charset="0"/>
              <a:sym typeface="Times New Roman"/>
            </a:endParaRPr>
          </a:p>
          <a:p>
            <a:pPr marL="91440" marR="1109345" indent="-9144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charset="2"/>
              <a:buChar char="Ø"/>
            </a:pPr>
            <a:r>
              <a:rPr lang="en-US" sz="2000" dirty="0">
                <a:sym typeface="Times New Roman"/>
              </a:rPr>
              <a:t>Install Java Development Kit (JDK) to write  Java (and Android)programs </a:t>
            </a:r>
            <a:endParaRPr lang="en-US" sz="2000" dirty="0"/>
          </a:p>
          <a:p>
            <a:pPr marL="91440" indent="-9144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charset="2"/>
              <a:buChar char="Ø"/>
            </a:pPr>
            <a:r>
              <a:rPr lang="en-US" sz="2000" dirty="0">
                <a:sym typeface="Times New Roman"/>
              </a:rPr>
              <a:t>Can download the JDK for your OS at </a:t>
            </a:r>
            <a:r>
              <a:rPr lang="en-US" sz="2000" dirty="0">
                <a:hlinkClick r:id="rId3"/>
              </a:rPr>
              <a:t>http://www.oracle.com/technetwork/java/javase/downloads/jdk8-downloads-2133151.html</a:t>
            </a:r>
            <a:endParaRPr lang="en-US" sz="2000" dirty="0"/>
          </a:p>
          <a:p>
            <a:pPr marL="91440" indent="-9144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charset="2"/>
              <a:buChar char="Ø"/>
            </a:pPr>
            <a:r>
              <a:rPr lang="en-US" sz="2000" dirty="0"/>
              <a:t>Run setup</a:t>
            </a:r>
          </a:p>
          <a:p>
            <a:pPr marL="91440" indent="-9144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charset="2"/>
              <a:buChar char="Ø"/>
            </a:pPr>
            <a:r>
              <a:rPr lang="en-US" sz="2000" dirty="0"/>
              <a:t>Set Environment variable for java</a:t>
            </a:r>
          </a:p>
          <a:p>
            <a:pPr marL="91440" indent="-9144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charset="2"/>
              <a:buChar char="Ø"/>
            </a:pPr>
            <a:r>
              <a:rPr lang="en-US" sz="2000" dirty="0"/>
              <a:t>Check that java is installed correctly on your machine by typing javac on terminal</a:t>
            </a:r>
          </a:p>
          <a:p>
            <a:pPr marL="406400" indent="-342900">
              <a:spcBef>
                <a:spcPts val="25"/>
              </a:spcBef>
              <a:buClr>
                <a:schemeClr val="dk1"/>
              </a:buClr>
              <a:buSzPct val="100000"/>
              <a:buFont typeface="Wingdings" panose="05000000000000000000" pitchFamily="2" charset="2"/>
              <a:buChar char="§"/>
            </a:pPr>
            <a:endParaRPr lang="en-US" sz="2400" dirty="0"/>
          </a:p>
          <a:p>
            <a:pPr marL="355600" marR="0" lvl="0" indent="-292100" rtl="0">
              <a:lnSpc>
                <a:spcPct val="100000"/>
              </a:lnSpc>
              <a:spcBef>
                <a:spcPts val="2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endParaRPr lang="en-US" sz="2400" i="0" u="sng" strike="noStrike" cap="none" dirty="0">
              <a:solidFill>
                <a:schemeClr val="hlink"/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  <a:hlinkClick r:id="" action="ppaction://noaction"/>
              <a:rtl val="0"/>
            </a:endParaRPr>
          </a:p>
          <a:p>
            <a:pPr marL="63500" marR="0" lvl="0" rtl="0">
              <a:lnSpc>
                <a:spcPct val="100000"/>
              </a:lnSpc>
              <a:spcBef>
                <a:spcPts val="25"/>
              </a:spcBef>
              <a:spcAft>
                <a:spcPts val="0"/>
              </a:spcAft>
              <a:buClr>
                <a:schemeClr val="dk1"/>
              </a:buClr>
              <a:buSzPct val="100000"/>
            </a:pPr>
            <a:endParaRPr lang="en-US" sz="2400" i="0" u="sng" strike="noStrike" cap="none" dirty="0">
              <a:solidFill>
                <a:schemeClr val="hlink"/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  <a:hlinkClick r:id="" action="ppaction://noaction"/>
              <a:rtl val="0"/>
            </a:endParaRPr>
          </a:p>
        </p:txBody>
      </p:sp>
    </p:spTree>
    <p:extLst>
      <p:ext uri="{BB962C8B-B14F-4D97-AF65-F5344CB8AC3E}">
        <p14:creationId xmlns:p14="http://schemas.microsoft.com/office/powerpoint/2010/main" val="1950159075"/>
      </p:ext>
    </p:extLst>
  </p:cSld>
  <p:clrMapOvr>
    <a:masterClrMapping/>
  </p:clrMapOvr>
  <p:transition spd="slow">
    <p:cut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800" u="sng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Installing JDK for Non </a:t>
            </a:r>
            <a:r>
              <a:rPr lang="mr-IN" sz="3800" u="sng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–</a:t>
            </a:r>
            <a:r>
              <a:rPr lang="en-US" sz="3800" u="sng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Windows users</a:t>
            </a:r>
            <a:endParaRPr lang="en-US" sz="3800" dirty="0">
              <a:latin typeface="Calibri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59" y="1845733"/>
            <a:ext cx="7543801" cy="4097867"/>
          </a:xfrm>
        </p:spPr>
        <p:txBody>
          <a:bodyPr vert="horz" lIns="0" tIns="45720" rIns="0" bIns="45720" rtlCol="0" anchor="t">
            <a:noAutofit/>
          </a:bodyPr>
          <a:lstStyle/>
          <a:p>
            <a:pPr marL="355600" lvl="0" indent="-292100">
              <a:lnSpc>
                <a:spcPct val="119074"/>
              </a:lnSpc>
              <a:spcBef>
                <a:spcPts val="6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•"/>
            </a:pPr>
            <a:r>
              <a:rPr lang="en-US" sz="2400" dirty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Alternatively, for OS X, Linux:</a:t>
            </a:r>
            <a:endParaRPr lang="en-US" sz="2400" dirty="0">
              <a:solidFill>
                <a:schemeClr val="dk1"/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</a:endParaRPr>
          </a:p>
          <a:p>
            <a:pPr marL="755650" lvl="1" indent="-247650">
              <a:lnSpc>
                <a:spcPct val="11895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</a:pPr>
            <a:r>
              <a:rPr lang="en-US" sz="2400" dirty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OS X:</a:t>
            </a:r>
            <a:endParaRPr lang="en-US" sz="2400" dirty="0">
              <a:solidFill>
                <a:schemeClr val="dk1"/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</a:endParaRPr>
          </a:p>
          <a:p>
            <a:pPr marL="1155700" lvl="2" indent="-215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400" dirty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Open </a:t>
            </a:r>
            <a:r>
              <a:rPr lang="en-US" sz="2400" dirty="0">
                <a:solidFill>
                  <a:schemeClr val="dk1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  <a:sym typeface="Consolas"/>
              </a:rPr>
              <a:t>/Applications/Utilities/Terminal</a:t>
            </a:r>
            <a:endParaRPr lang="en-US" sz="2400" dirty="0">
              <a:solidFill>
                <a:schemeClr val="dk1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</a:endParaRPr>
          </a:p>
          <a:p>
            <a:pPr marL="1155700" lvl="2" indent="-215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400" dirty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Type </a:t>
            </a:r>
            <a:r>
              <a:rPr lang="en-US" sz="2400" dirty="0">
                <a:solidFill>
                  <a:schemeClr val="dk1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  <a:sym typeface="Consolas"/>
              </a:rPr>
              <a:t>javac </a:t>
            </a:r>
            <a:r>
              <a:rPr lang="en-US" sz="2400" dirty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at command line, install Java at prompt</a:t>
            </a:r>
          </a:p>
          <a:p>
            <a:pPr marL="939800" lvl="2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lang="en-US" sz="2400" dirty="0">
              <a:solidFill>
                <a:schemeClr val="dk1"/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</a:endParaRPr>
          </a:p>
          <a:p>
            <a:pPr marL="755650" lvl="1" indent="-247650">
              <a:lnSpc>
                <a:spcPct val="100000"/>
              </a:lnSpc>
              <a:spcBef>
                <a:spcPts val="1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</a:pPr>
            <a:r>
              <a:rPr lang="en-US" sz="2400" i="0" dirty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Linux</a:t>
            </a:r>
            <a:r>
              <a:rPr lang="en-US" sz="2400" dirty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Wingdings"/>
              </a:rPr>
              <a:t>(</a:t>
            </a:r>
            <a:r>
              <a:rPr lang="en-US" sz="2400" dirty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Debian/Ubuntu): </a:t>
            </a:r>
          </a:p>
          <a:p>
            <a:pPr marL="1282700" marR="109220" lvl="2" indent="-342900">
              <a:lnSpc>
                <a:spcPct val="80000"/>
              </a:lnSpc>
              <a:spcBef>
                <a:spcPts val="484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charset="0"/>
              <a:buChar char="•"/>
            </a:pPr>
            <a:r>
              <a:rPr lang="en-US" sz="2400" dirty="0">
                <a:solidFill>
                  <a:schemeClr val="dk1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  <a:sym typeface="Consolas"/>
              </a:rPr>
              <a:t>sudo apt-­‐get install java-­‐package</a:t>
            </a:r>
            <a:r>
              <a:rPr lang="en-US" sz="2400" dirty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,</a:t>
            </a:r>
          </a:p>
          <a:p>
            <a:pPr marL="1282700" marR="109220" lvl="2" indent="-342900">
              <a:lnSpc>
                <a:spcPct val="80000"/>
              </a:lnSpc>
              <a:spcBef>
                <a:spcPts val="484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charset="0"/>
              <a:buChar char="•"/>
            </a:pPr>
            <a:r>
              <a:rPr lang="en-US" sz="2400" dirty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download  the JDK </a:t>
            </a:r>
            <a:r>
              <a:rPr lang="en-US" sz="2400" dirty="0">
                <a:solidFill>
                  <a:schemeClr val="dk1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  <a:sym typeface="Consolas"/>
              </a:rPr>
              <a:t>&lt;jdk&gt;.tar.gz </a:t>
            </a:r>
            <a:r>
              <a:rPr lang="en-US" sz="2400" dirty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file from Oracle</a:t>
            </a:r>
          </a:p>
          <a:p>
            <a:pPr marL="1282700" marR="109220" lvl="2" indent="-342900">
              <a:lnSpc>
                <a:spcPct val="80000"/>
              </a:lnSpc>
              <a:spcBef>
                <a:spcPts val="484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charset="0"/>
              <a:buChar char="•"/>
            </a:pPr>
            <a:r>
              <a:rPr lang="en-US" sz="2400" dirty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run </a:t>
            </a:r>
            <a:r>
              <a:rPr lang="en-US" sz="2400" dirty="0">
                <a:solidFill>
                  <a:schemeClr val="dk1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  <a:sym typeface="Consolas"/>
              </a:rPr>
              <a:t>make-­‐jpkg&lt;jdk&gt;.tar.gz</a:t>
            </a:r>
            <a:r>
              <a:rPr lang="en-US" sz="2400" dirty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,  then  </a:t>
            </a:r>
          </a:p>
          <a:p>
            <a:pPr marL="1155700" marR="109220" lvl="2" indent="-215900">
              <a:lnSpc>
                <a:spcPct val="80000"/>
              </a:lnSpc>
              <a:spcBef>
                <a:spcPts val="484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400" dirty="0">
                <a:solidFill>
                  <a:schemeClr val="dk1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  <a:sym typeface="Consolas"/>
              </a:rPr>
              <a:t> sudo dpkg	–i &lt;resulting-­‐deb-­‐file&gt;</a:t>
            </a:r>
          </a:p>
        </p:txBody>
      </p:sp>
    </p:spTree>
    <p:extLst>
      <p:ext uri="{BB962C8B-B14F-4D97-AF65-F5344CB8AC3E}">
        <p14:creationId xmlns:p14="http://schemas.microsoft.com/office/powerpoint/2010/main" val="42293180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>
            <a:spLocks noGrp="1"/>
          </p:cNvSpPr>
          <p:nvPr>
            <p:ph type="title"/>
          </p:nvPr>
        </p:nvSpPr>
        <p:spPr>
          <a:xfrm flipH="1">
            <a:off x="6797024" y="6629400"/>
            <a:ext cx="426300" cy="1455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  <a:rtl val="0"/>
              </a:rPr>
              <a:t>.</a:t>
            </a:r>
          </a:p>
        </p:txBody>
      </p:sp>
      <p:pic>
        <p:nvPicPr>
          <p:cNvPr id="92" name="Shape 9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200" y="228600"/>
            <a:ext cx="8267288" cy="58395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3941451"/>
      </p:ext>
    </p:extLst>
  </p:cSld>
  <p:clrMapOvr>
    <a:masterClrMapping/>
  </p:clrMapOvr>
  <p:transition spd="slow">
    <p:cut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title"/>
          </p:nvPr>
        </p:nvSpPr>
        <p:spPr>
          <a:xfrm>
            <a:off x="841638" y="185316"/>
            <a:ext cx="7200900" cy="14859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1182370" marR="0" lvl="0" indent="-63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sng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Getting Started</a:t>
            </a:r>
            <a:endParaRPr lang="en-US" sz="4400" b="0" i="0" u="sng" strike="noStrike" cap="none" dirty="0">
              <a:solidFill>
                <a:schemeClr val="dk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98" name="Shape 98"/>
          <p:cNvSpPr txBox="1"/>
          <p:nvPr/>
        </p:nvSpPr>
        <p:spPr>
          <a:xfrm>
            <a:off x="586883" y="1560434"/>
            <a:ext cx="8011713" cy="44229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50800" marR="442594" lvl="0" algn="l" rtl="0">
              <a:lnSpc>
                <a:spcPct val="778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</a:pPr>
            <a:endParaRPr lang="en-US" sz="2000" b="0" i="0" u="sng" strike="noStrike" cap="none" dirty="0">
              <a:solidFill>
                <a:schemeClr val="hlink"/>
              </a:solidFill>
              <a:latin typeface="Times New Roman"/>
              <a:ea typeface="Times New Roman"/>
              <a:cs typeface="Times New Roman"/>
              <a:sym typeface="Times New Roman"/>
              <a:hlinkClick r:id="" action="ppaction://noaction"/>
              <a:rtl val="0"/>
            </a:endParaRPr>
          </a:p>
          <a:p>
            <a:pPr marL="355600" marR="304800" lvl="0" indent="-304800" algn="l" rtl="0">
              <a:lnSpc>
                <a:spcPct val="96000"/>
              </a:lnSpc>
              <a:spcBef>
                <a:spcPts val="71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  <a:rtl val="0"/>
              </a:rPr>
              <a:t>D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  <a:rtl val="0"/>
              </a:rPr>
              <a:t>ownload and install Android Studio  bundle (including Android SDK) for your OS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42DE10C-C6CF-4597-9596-366147F5D0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2715" y="2345921"/>
            <a:ext cx="3984937" cy="2412628"/>
          </a:xfrm>
          <a:prstGeom prst="rect">
            <a:avLst/>
          </a:prstGeom>
        </p:spPr>
      </p:pic>
      <p:sp>
        <p:nvSpPr>
          <p:cNvPr id="5" name="Shape 103"/>
          <p:cNvSpPr/>
          <p:nvPr/>
        </p:nvSpPr>
        <p:spPr>
          <a:xfrm>
            <a:off x="5747155" y="5151867"/>
            <a:ext cx="1616055" cy="1224193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  <p:sp>
        <p:nvSpPr>
          <p:cNvPr id="6" name="Shape 104"/>
          <p:cNvSpPr txBox="1"/>
          <p:nvPr/>
        </p:nvSpPr>
        <p:spPr>
          <a:xfrm>
            <a:off x="7381669" y="5709508"/>
            <a:ext cx="811856" cy="26166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Times New Roman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  <a:rtl val="0"/>
              </a:rPr>
              <a:t>Install!</a:t>
            </a:r>
          </a:p>
        </p:txBody>
      </p:sp>
      <p:sp>
        <p:nvSpPr>
          <p:cNvPr id="7" name="Shape 106"/>
          <p:cNvSpPr/>
          <p:nvPr/>
        </p:nvSpPr>
        <p:spPr>
          <a:xfrm>
            <a:off x="132472" y="4132781"/>
            <a:ext cx="4055198" cy="2029472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  <p:sp>
        <p:nvSpPr>
          <p:cNvPr id="11" name="Shape 110"/>
          <p:cNvSpPr txBox="1"/>
          <p:nvPr/>
        </p:nvSpPr>
        <p:spPr>
          <a:xfrm>
            <a:off x="120914" y="2806319"/>
            <a:ext cx="4284303" cy="94835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400" u="sng" dirty="0">
                <a:solidFill>
                  <a:schemeClr val="hlink"/>
                </a:solidFill>
                <a:hlinkClick r:id="rId6"/>
              </a:rPr>
              <a:t>http://developer.android.com/sdk/index.html</a:t>
            </a:r>
          </a:p>
        </p:txBody>
      </p:sp>
      <p:cxnSp>
        <p:nvCxnSpPr>
          <p:cNvPr id="3" name="Straight Arrow Connector 2"/>
          <p:cNvCxnSpPr/>
          <p:nvPr/>
        </p:nvCxnSpPr>
        <p:spPr>
          <a:xfrm flipV="1">
            <a:off x="2254878" y="2399457"/>
            <a:ext cx="2299649" cy="7288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2514600" y="4064656"/>
            <a:ext cx="2857510" cy="18289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3200400" y="5763963"/>
            <a:ext cx="2546755" cy="2864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4848532"/>
      </p:ext>
    </p:extLst>
  </p:cSld>
  <p:clrMapOvr>
    <a:masterClrMapping/>
  </p:clrMapOvr>
  <p:transition spd="slow">
    <p:cut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209800"/>
            <a:ext cx="7543800" cy="1450757"/>
          </a:xfrm>
        </p:spPr>
        <p:txBody>
          <a:bodyPr/>
          <a:lstStyle/>
          <a:p>
            <a:pPr algn="ctr"/>
            <a:r>
              <a:rPr lang="en-US" dirty="0"/>
              <a:t>Ionic Installation</a:t>
            </a:r>
          </a:p>
        </p:txBody>
      </p:sp>
    </p:spTree>
    <p:extLst>
      <p:ext uri="{BB962C8B-B14F-4D97-AF65-F5344CB8AC3E}">
        <p14:creationId xmlns:p14="http://schemas.microsoft.com/office/powerpoint/2010/main" val="144037564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91425" tIns="91425" rIns="91425" bIns="91425" rtlCol="0" anchor="b" anchorCtr="0">
            <a:noAutofit/>
          </a:bodyPr>
          <a:lstStyle/>
          <a:p>
            <a:r>
              <a:rPr lang="en-GB" b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Setup</a:t>
            </a:r>
          </a:p>
        </p:txBody>
      </p:sp>
      <p:sp>
        <p:nvSpPr>
          <p:cNvPr id="72" name="Shape 72"/>
          <p:cNvSpPr txBox="1">
            <a:spLocks noGrp="1"/>
          </p:cNvSpPr>
          <p:nvPr>
            <p:ph type="body" idx="1"/>
          </p:nvPr>
        </p:nvSpPr>
        <p:spPr>
          <a:xfrm>
            <a:off x="822959" y="1845734"/>
            <a:ext cx="7543801" cy="4478866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>
              <a:buFont typeface="Wingdings" charset="2"/>
              <a:buChar char="ü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1: Install Android SDK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2: Install Brackets         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http://brackets.io/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3: Install Angular JS &amp; Ionic extensions in Adobe brackets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4: Install node js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5: Install ionic command line tools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GB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More Info : </a:t>
            </a:r>
            <a:r>
              <a:rPr lang="en-GB" sz="1800" u="sng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http://ionicframework.com/docs/guide/installation.html</a:t>
            </a:r>
          </a:p>
        </p:txBody>
      </p:sp>
      <p:pic>
        <p:nvPicPr>
          <p:cNvPr id="4" name="Shape 9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05200" y="2286000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54079188"/>
      </p:ext>
    </p:extLst>
  </p:cSld>
  <p:clrMapOvr>
    <a:masterClrMapping/>
  </p:clrMapOvr>
  <p:transition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extLst/>
          </p:nvPr>
        </p:nvSpPr>
        <p:spPr/>
        <p:txBody>
          <a:bodyPr>
            <a:normAutofit/>
          </a:bodyPr>
          <a:lstStyle/>
          <a:p>
            <a:pPr algn="ctr"/>
            <a:br>
              <a:rPr lang="en-US" dirty="0">
                <a:solidFill>
                  <a:schemeClr val="tx1"/>
                </a:solidFill>
                <a:latin typeface="+mj-ea"/>
                <a:cs typeface="+mj-ea"/>
              </a:rPr>
            </a:br>
            <a:r>
              <a:rPr lang="en-US" dirty="0"/>
              <a:t>1. Create Git Account</a:t>
            </a:r>
          </a:p>
        </p:txBody>
      </p:sp>
      <p:pic>
        <p:nvPicPr>
          <p:cNvPr id="4" name="Picture 4" descr="gitsignup.PN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22325" y="1905000"/>
            <a:ext cx="7543800" cy="352341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22325" y="5596057"/>
            <a:ext cx="754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4"/>
              </a:rPr>
              <a:t> https://github.com/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054382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>
            <a:spLocks noGrp="1"/>
          </p:cNvSpPr>
          <p:nvPr>
            <p:ph type="title"/>
          </p:nvPr>
        </p:nvSpPr>
        <p:spPr>
          <a:xfrm>
            <a:off x="311701" y="740802"/>
            <a:ext cx="8146499" cy="1007599"/>
          </a:xfrm>
          <a:prstGeom prst="rect">
            <a:avLst/>
          </a:prstGeom>
        </p:spPr>
        <p:txBody>
          <a:bodyPr vert="horz" lIns="91425" tIns="91425" rIns="91425" bIns="91425" rtlCol="0" anchor="b" anchorCtr="0">
            <a:noAutofit/>
          </a:bodyPr>
          <a:lstStyle/>
          <a:p>
            <a:pPr algn="ctr"/>
            <a:r>
              <a:rPr lang="en-GB" b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Brackets</a:t>
            </a:r>
          </a:p>
        </p:txBody>
      </p:sp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311700" y="2256649"/>
            <a:ext cx="4111444" cy="27849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GB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Install the following </a:t>
            </a:r>
            <a:r>
              <a:rPr lang="en-GB" sz="18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extensions</a:t>
            </a:r>
            <a:r>
              <a:rPr lang="en-GB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adobe brackets for a better developer experience:</a:t>
            </a:r>
          </a:p>
          <a:p>
            <a:pPr>
              <a:buFont typeface="Wingdings" panose="05000000000000000000" pitchFamily="2" charset="2"/>
              <a:buChar char="§"/>
            </a:pPr>
            <a:endParaRPr lang="en-GB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GB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AngularJS Code Hints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Angular JS for Brackets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ionic-brackets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ionic Framework Code Hinting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Simple JS Code Hints</a:t>
            </a:r>
          </a:p>
        </p:txBody>
      </p:sp>
      <p:pic>
        <p:nvPicPr>
          <p:cNvPr id="102" name="Shape 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8200" y="4089049"/>
            <a:ext cx="2895600" cy="190500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</p:pic>
      <p:pic>
        <p:nvPicPr>
          <p:cNvPr id="103" name="Shape 10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8200" y="1981200"/>
            <a:ext cx="2895600" cy="183299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2120729"/>
      </p:ext>
    </p:extLst>
  </p:cSld>
  <p:clrMapOvr>
    <a:masterClrMapping/>
  </p:clrMapOvr>
  <p:transition spd="slow">
    <p:cut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 txBox="1">
            <a:spLocks noGrp="1"/>
          </p:cNvSpPr>
          <p:nvPr>
            <p:ph type="title"/>
          </p:nvPr>
        </p:nvSpPr>
        <p:spPr>
          <a:xfrm>
            <a:off x="2133600" y="838200"/>
            <a:ext cx="4026384" cy="755699"/>
          </a:xfrm>
          <a:prstGeom prst="rect">
            <a:avLst/>
          </a:prstGeom>
        </p:spPr>
        <p:txBody>
          <a:bodyPr vert="horz" lIns="91425" tIns="91425" rIns="91425" bIns="91425" rtlCol="0" anchor="b" anchorCtr="0">
            <a:noAutofit/>
          </a:bodyPr>
          <a:lstStyle/>
          <a:p>
            <a:r>
              <a:rPr lang="en-GB" sz="32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node js installation</a:t>
            </a:r>
          </a:p>
        </p:txBody>
      </p:sp>
      <p:sp>
        <p:nvSpPr>
          <p:cNvPr id="116" name="Shape 116"/>
          <p:cNvSpPr txBox="1">
            <a:spLocks noGrp="1"/>
          </p:cNvSpPr>
          <p:nvPr>
            <p:ph type="body" idx="1"/>
          </p:nvPr>
        </p:nvSpPr>
        <p:spPr>
          <a:xfrm>
            <a:off x="311701" y="1865864"/>
            <a:ext cx="4608643" cy="4458735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Download the system specific build.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2000" u="sng" dirty="0">
                <a:solidFill>
                  <a:schemeClr val="hlink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https://nodejs.org/en/</a:t>
            </a:r>
          </a:p>
          <a:p>
            <a:pPr>
              <a:buFont typeface="Wingdings" panose="05000000000000000000" pitchFamily="2" charset="2"/>
              <a:buChar char="§"/>
            </a:pP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229667B-C504-435E-B419-96E1F45290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3947" y="2341220"/>
            <a:ext cx="4252685" cy="359976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A100F1D-5286-4FD3-9134-2AFDBE05CE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000" y="3962400"/>
            <a:ext cx="2569648" cy="1978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359788"/>
      </p:ext>
    </p:extLst>
  </p:cSld>
  <p:clrMapOvr>
    <a:masterClrMapping/>
  </p:clrMapOvr>
  <p:transition spd="slow">
    <p:cut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>
            <a:spLocks noGrp="1"/>
          </p:cNvSpPr>
          <p:nvPr>
            <p:ph type="title"/>
          </p:nvPr>
        </p:nvSpPr>
        <p:spPr>
          <a:xfrm>
            <a:off x="2725395" y="838200"/>
            <a:ext cx="3728672" cy="755699"/>
          </a:xfrm>
          <a:prstGeom prst="rect">
            <a:avLst/>
          </a:prstGeom>
        </p:spPr>
        <p:txBody>
          <a:bodyPr vert="horz" lIns="91425" tIns="91425" rIns="91425" bIns="91425" rtlCol="0" anchor="b" anchorCtr="0">
            <a:noAutofit/>
          </a:bodyPr>
          <a:lstStyle/>
          <a:p>
            <a:r>
              <a:rPr lang="en-GB" sz="32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node js Verification</a:t>
            </a:r>
          </a:p>
        </p:txBody>
      </p:sp>
      <p:sp>
        <p:nvSpPr>
          <p:cNvPr id="123" name="Shape 123"/>
          <p:cNvSpPr txBox="1">
            <a:spLocks noGrp="1"/>
          </p:cNvSpPr>
          <p:nvPr>
            <p:ph type="body" idx="1"/>
          </p:nvPr>
        </p:nvSpPr>
        <p:spPr>
          <a:xfrm>
            <a:off x="311701" y="1865864"/>
            <a:ext cx="3574499" cy="4306335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Open terminal/command prompt and type “</a:t>
            </a:r>
            <a:r>
              <a:rPr lang="en-GB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npm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 or “</a:t>
            </a:r>
            <a:r>
              <a:rPr lang="en-GB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npm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-v” to check the installation.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7885FA-9F49-401B-914C-B2334FDFB6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5624" y="2286000"/>
            <a:ext cx="4856885" cy="2888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729328"/>
      </p:ext>
    </p:extLst>
  </p:cSld>
  <p:clrMapOvr>
    <a:masterClrMapping/>
  </p:clrMapOvr>
  <p:transition spd="slow">
    <p:cut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TextShape 1"/>
          <p:cNvSpPr txBox="1"/>
          <p:nvPr/>
        </p:nvSpPr>
        <p:spPr>
          <a:xfrm>
            <a:off x="733646" y="1143090"/>
            <a:ext cx="7861713" cy="445680"/>
          </a:xfrm>
          <a:prstGeom prst="rect">
            <a:avLst/>
          </a:prstGeom>
        </p:spPr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US" sz="3000" b="1" u="sng" dirty="0">
                <a:solidFill>
                  <a:srgbClr val="000000"/>
                </a:solidFill>
                <a:latin typeface="Times New Roman" panose="02020603050405020304" pitchFamily="18" charset="0"/>
                <a:ea typeface="Economica"/>
                <a:cs typeface="Times New Roman" panose="02020603050405020304" pitchFamily="18" charset="0"/>
              </a:rPr>
              <a:t>npm(node package manager)</a:t>
            </a:r>
            <a:endParaRPr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8" name="TextShape 2"/>
          <p:cNvSpPr txBox="1"/>
          <p:nvPr/>
        </p:nvSpPr>
        <p:spPr>
          <a:xfrm>
            <a:off x="640080" y="1954530"/>
            <a:ext cx="8046720" cy="3541395"/>
          </a:xfrm>
          <a:prstGeom prst="rect">
            <a:avLst/>
          </a:prstGeom>
        </p:spPr>
        <p:txBody>
          <a:bodyPr lIns="90000" tIns="45000" rIns="90000" bIns="45000"/>
          <a:lstStyle/>
          <a:p>
            <a:pPr marL="285743" indent="-285743">
              <a:buSzPct val="45000"/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ea typeface="Open Sans" panose="020B0604020202020204" charset="0"/>
                <a:cs typeface="Times New Roman" panose="02020603050405020304" pitchFamily="18" charset="0"/>
              </a:rPr>
              <a:t>Default package manager for the JavaScript runtime environment Node.js.</a:t>
            </a:r>
          </a:p>
          <a:p>
            <a:pPr marL="285743" indent="-285743">
              <a:buSzPct val="45000"/>
              <a:buFont typeface="Wingdings" panose="05000000000000000000" pitchFamily="2" charset="2"/>
              <a:buChar char="§"/>
            </a:pPr>
            <a:endParaRPr lang="en-US" sz="1600" dirty="0">
              <a:solidFill>
                <a:srgbClr val="000000"/>
              </a:solidFill>
              <a:latin typeface="Times New Roman" panose="02020603050405020304" pitchFamily="18" charset="0"/>
              <a:ea typeface="Open Sans" panose="020B0604020202020204" charset="0"/>
              <a:cs typeface="Times New Roman" panose="02020603050405020304" pitchFamily="18" charset="0"/>
            </a:endParaRPr>
          </a:p>
          <a:p>
            <a:pPr marL="285743" indent="-285743">
              <a:buSzPct val="45000"/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ea typeface="Open Sans" panose="020B0604020202020204" charset="0"/>
                <a:cs typeface="Times New Roman" panose="02020603050405020304" pitchFamily="18" charset="0"/>
              </a:rPr>
              <a:t>Installed automatically with the environment.</a:t>
            </a:r>
          </a:p>
          <a:p>
            <a:pPr marL="285743" indent="-285743">
              <a:buSzPct val="45000"/>
              <a:buFont typeface="Wingdings" panose="05000000000000000000" pitchFamily="2" charset="2"/>
              <a:buChar char="§"/>
            </a:pPr>
            <a:endParaRPr lang="en-US" sz="1600" dirty="0">
              <a:solidFill>
                <a:srgbClr val="000000"/>
              </a:solidFill>
              <a:latin typeface="Times New Roman" panose="02020603050405020304" pitchFamily="18" charset="0"/>
              <a:ea typeface="Open Sans" panose="020B0604020202020204" charset="0"/>
              <a:cs typeface="Times New Roman" panose="02020603050405020304" pitchFamily="18" charset="0"/>
            </a:endParaRPr>
          </a:p>
          <a:p>
            <a:pPr marL="285743" indent="-285743">
              <a:buSzPct val="45000"/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ea typeface="Open Sans" panose="020B0604020202020204" charset="0"/>
                <a:cs typeface="Times New Roman" panose="02020603050405020304" pitchFamily="18" charset="0"/>
              </a:rPr>
              <a:t>npm is written entirely in JavaScript</a:t>
            </a:r>
          </a:p>
          <a:p>
            <a:pPr marL="285743" indent="-285743">
              <a:buSzPct val="45000"/>
              <a:buFont typeface="Wingdings" panose="05000000000000000000" pitchFamily="2" charset="2"/>
              <a:buChar char="§"/>
            </a:pPr>
            <a:endParaRPr lang="en-US" sz="1600" dirty="0">
              <a:solidFill>
                <a:srgbClr val="000000"/>
              </a:solidFill>
              <a:latin typeface="Times New Roman" panose="02020603050405020304" pitchFamily="18" charset="0"/>
              <a:ea typeface="Open Sans" panose="020B0604020202020204" charset="0"/>
              <a:cs typeface="Times New Roman" panose="02020603050405020304" pitchFamily="18" charset="0"/>
            </a:endParaRPr>
          </a:p>
          <a:p>
            <a:pPr marL="285743" indent="-285743">
              <a:buSzPct val="45000"/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ea typeface="Open Sans" panose="020B0604020202020204" charset="0"/>
                <a:cs typeface="Times New Roman" panose="02020603050405020304" pitchFamily="18" charset="0"/>
              </a:rPr>
              <a:t>It installs the packages you want to use and provides a useful interface to work with them.</a:t>
            </a:r>
          </a:p>
          <a:p>
            <a:pPr marL="285743" indent="-285743">
              <a:buSzPct val="45000"/>
              <a:buFont typeface="Wingdings" panose="05000000000000000000" pitchFamily="2" charset="2"/>
              <a:buChar char="§"/>
            </a:pPr>
            <a:endParaRPr lang="en-US" sz="1600" dirty="0">
              <a:solidFill>
                <a:srgbClr val="000000"/>
              </a:solidFill>
              <a:latin typeface="Times New Roman" panose="02020603050405020304" pitchFamily="18" charset="0"/>
              <a:ea typeface="Open Sans" panose="020B0604020202020204" charset="0"/>
              <a:cs typeface="Times New Roman" panose="02020603050405020304" pitchFamily="18" charset="0"/>
            </a:endParaRPr>
          </a:p>
          <a:p>
            <a:pPr marL="285743" indent="-285743">
              <a:buSzPct val="45000"/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ea typeface="Open Sans" panose="020B0604020202020204" charset="0"/>
                <a:cs typeface="Times New Roman" panose="02020603050405020304" pitchFamily="18" charset="0"/>
              </a:rPr>
              <a:t>Online repository for  publishing open-source Node.js projects.</a:t>
            </a:r>
          </a:p>
          <a:p>
            <a:pPr marL="285743" indent="-285743">
              <a:buSzPct val="45000"/>
              <a:buFont typeface="Wingdings" panose="05000000000000000000" pitchFamily="2" charset="2"/>
              <a:buChar char="§"/>
            </a:pPr>
            <a:endParaRPr lang="en-US" sz="1600" dirty="0">
              <a:solidFill>
                <a:srgbClr val="000000"/>
              </a:solidFill>
              <a:latin typeface="Times New Roman" panose="02020603050405020304" pitchFamily="18" charset="0"/>
              <a:ea typeface="Open Sans" panose="020B0604020202020204" charset="0"/>
              <a:cs typeface="Times New Roman" panose="02020603050405020304" pitchFamily="18" charset="0"/>
            </a:endParaRPr>
          </a:p>
          <a:p>
            <a:pPr marL="285743" indent="-285743">
              <a:buSzPct val="45000"/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ea typeface="Open Sans" panose="020B0604020202020204" charset="0"/>
                <a:cs typeface="Times New Roman" panose="02020603050405020304" pitchFamily="18" charset="0"/>
              </a:rPr>
              <a:t>Command line utility to install Node.js packages</a:t>
            </a:r>
          </a:p>
          <a:p>
            <a:pPr marL="285743" indent="-285743">
              <a:buSzPct val="45000"/>
              <a:buFont typeface="Wingdings" panose="05000000000000000000" pitchFamily="2" charset="2"/>
              <a:buChar char="§"/>
            </a:pPr>
            <a:endParaRPr lang="en-US" sz="1600" dirty="0">
              <a:solidFill>
                <a:srgbClr val="000000"/>
              </a:solidFill>
              <a:latin typeface="Times New Roman" panose="02020603050405020304" pitchFamily="18" charset="0"/>
              <a:ea typeface="Open Sans" panose="020B0604020202020204" charset="0"/>
              <a:cs typeface="Times New Roman" panose="02020603050405020304" pitchFamily="18" charset="0"/>
            </a:endParaRPr>
          </a:p>
          <a:p>
            <a:pPr marL="285743" indent="-285743">
              <a:buSzPct val="45000"/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ea typeface="Open Sans" panose="020B0604020202020204" charset="0"/>
                <a:cs typeface="Times New Roman" panose="02020603050405020304" pitchFamily="18" charset="0"/>
                <a:hlinkClick r:id="rId2"/>
              </a:rPr>
              <a:t>https://docs.npmjs.com/getting-started/what-is-npm</a:t>
            </a:r>
            <a:endParaRPr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>
              <a:buSzPct val="45000"/>
              <a:buFont typeface="StarSymbol"/>
              <a:buChar char=""/>
            </a:pPr>
            <a:endParaRPr dirty="0"/>
          </a:p>
          <a:p>
            <a:pPr>
              <a:buSzPct val="45000"/>
              <a:buFont typeface="StarSymbol"/>
              <a:buChar char="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9249863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 txBox="1">
            <a:spLocks noGrp="1"/>
          </p:cNvSpPr>
          <p:nvPr>
            <p:ph type="title"/>
          </p:nvPr>
        </p:nvSpPr>
        <p:spPr>
          <a:xfrm>
            <a:off x="311701" y="740802"/>
            <a:ext cx="8070299" cy="1007599"/>
          </a:xfrm>
          <a:prstGeom prst="rect">
            <a:avLst/>
          </a:prstGeom>
        </p:spPr>
        <p:txBody>
          <a:bodyPr vert="horz" lIns="91425" tIns="91425" rIns="91425" bIns="91425" rtlCol="0" anchor="b" anchorCtr="0">
            <a:noAutofit/>
          </a:bodyPr>
          <a:lstStyle/>
          <a:p>
            <a:pPr algn="ctr"/>
            <a:r>
              <a:rPr lang="en-GB" b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Install Ionic</a:t>
            </a:r>
          </a:p>
        </p:txBody>
      </p:sp>
      <p:sp>
        <p:nvSpPr>
          <p:cNvPr id="131" name="Shape 131"/>
          <p:cNvSpPr txBox="1">
            <a:spLocks noGrp="1"/>
          </p:cNvSpPr>
          <p:nvPr>
            <p:ph type="body" idx="1"/>
          </p:nvPr>
        </p:nvSpPr>
        <p:spPr>
          <a:xfrm>
            <a:off x="311701" y="1865864"/>
            <a:ext cx="2807999" cy="4382535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Command</a:t>
            </a:r>
          </a:p>
          <a:p>
            <a:pPr>
              <a:lnSpc>
                <a:spcPct val="142857"/>
              </a:lnSpc>
              <a:spcAft>
                <a:spcPts val="800"/>
              </a:spcAft>
              <a:buClr>
                <a:schemeClr val="dk1"/>
              </a:buClr>
            </a:pPr>
            <a:r>
              <a:rPr lang="en-GB" sz="1600" b="1" dirty="0" err="1"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  <a:sym typeface="Consolas"/>
              </a:rPr>
              <a:t>npm</a:t>
            </a:r>
            <a:r>
              <a:rPr lang="en-GB" sz="1600" b="1" dirty="0"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  <a:sym typeface="Consolas"/>
              </a:rPr>
              <a:t> install -g </a:t>
            </a:r>
            <a:r>
              <a:rPr lang="en-GB" sz="1600" b="1" dirty="0" err="1"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  <a:sym typeface="Consolas"/>
              </a:rPr>
              <a:t>cordova</a:t>
            </a:r>
            <a:r>
              <a:rPr lang="en-GB" sz="1600" b="1" dirty="0"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  <a:sym typeface="Consolas"/>
              </a:rPr>
              <a:t> ionic</a:t>
            </a:r>
          </a:p>
          <a:p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 </a:t>
            </a:r>
            <a:r>
              <a:rPr lang="en-GB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unix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based OS users, don’t forget to use the mighty “</a:t>
            </a:r>
            <a:r>
              <a:rPr lang="en-GB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sudo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</a:p>
        </p:txBody>
      </p:sp>
      <p:sp>
        <p:nvSpPr>
          <p:cNvPr id="134" name="Shape 134"/>
          <p:cNvSpPr txBox="1"/>
          <p:nvPr/>
        </p:nvSpPr>
        <p:spPr>
          <a:xfrm>
            <a:off x="3573625" y="3763726"/>
            <a:ext cx="4254900" cy="1875599"/>
          </a:xfrm>
          <a:prstGeom prst="rect">
            <a:avLst/>
          </a:prstGeom>
          <a:noFill/>
          <a:ln w="19050" cap="flat" cmpd="sng">
            <a:solidFill>
              <a:srgbClr val="93C47D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A6DCFF-AB2D-4CB0-9422-2C85F4BB91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9258" y="1865864"/>
            <a:ext cx="5529942" cy="4382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25707"/>
      </p:ext>
    </p:extLst>
  </p:cSld>
  <p:clrMapOvr>
    <a:masterClrMapping/>
  </p:clrMapOvr>
  <p:transition spd="slow">
    <p:cut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>
            <a:spLocks noGrp="1"/>
          </p:cNvSpPr>
          <p:nvPr>
            <p:ph type="title"/>
          </p:nvPr>
        </p:nvSpPr>
        <p:spPr>
          <a:xfrm>
            <a:off x="914400" y="947276"/>
            <a:ext cx="7467600" cy="755699"/>
          </a:xfrm>
          <a:prstGeom prst="rect">
            <a:avLst/>
          </a:prstGeom>
        </p:spPr>
        <p:txBody>
          <a:bodyPr vert="horz" lIns="91425" tIns="91425" rIns="91425" bIns="91425" rtlCol="0" anchor="b" anchorCtr="0">
            <a:noAutofit/>
          </a:bodyPr>
          <a:lstStyle/>
          <a:p>
            <a:pPr algn="ctr"/>
            <a:r>
              <a:rPr lang="en-GB" sz="32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Ionic verification</a:t>
            </a:r>
          </a:p>
        </p:txBody>
      </p:sp>
      <p:sp>
        <p:nvSpPr>
          <p:cNvPr id="140" name="Shape 140"/>
          <p:cNvSpPr txBox="1">
            <a:spLocks noGrp="1"/>
          </p:cNvSpPr>
          <p:nvPr>
            <p:ph type="body" idx="1"/>
          </p:nvPr>
        </p:nvSpPr>
        <p:spPr>
          <a:xfrm>
            <a:off x="311701" y="2256648"/>
            <a:ext cx="3955499" cy="383935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There are different options for the command “ionic”</a:t>
            </a:r>
          </a:p>
          <a:p>
            <a:pPr>
              <a:lnSpc>
                <a:spcPct val="142857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endParaRPr dirty="0">
              <a:solidFill>
                <a:schemeClr val="tx1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  <a:sym typeface="Consolas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There are different types of app templates available . (next slide)</a:t>
            </a:r>
          </a:p>
        </p:txBody>
      </p:sp>
      <p:pic>
        <p:nvPicPr>
          <p:cNvPr id="141" name="Shape 141"/>
          <p:cNvPicPr preferRelativeResize="0"/>
          <p:nvPr/>
        </p:nvPicPr>
        <p:blipFill rotWithShape="1">
          <a:blip r:embed="rId3">
            <a:alphaModFix/>
          </a:blip>
          <a:srcRect t="10801" r="27134"/>
          <a:stretch/>
        </p:blipFill>
        <p:spPr>
          <a:xfrm>
            <a:off x="4267200" y="1905000"/>
            <a:ext cx="4330675" cy="45878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43073730"/>
      </p:ext>
    </p:extLst>
  </p:cSld>
  <p:clrMapOvr>
    <a:masterClrMapping/>
  </p:clrMapOvr>
  <p:transition spd="slow">
    <p:cut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62000"/>
            <a:ext cx="8229600" cy="5364163"/>
          </a:xfrm>
        </p:spPr>
        <p:txBody>
          <a:bodyPr>
            <a:normAutofit/>
          </a:bodyPr>
          <a:lstStyle/>
          <a:p>
            <a:endParaRPr lang="en-US" sz="3600" b="1" dirty="0"/>
          </a:p>
          <a:p>
            <a:endParaRPr lang="en-US" sz="3600" b="1" dirty="0"/>
          </a:p>
          <a:p>
            <a:endParaRPr lang="en-US" sz="3600" b="1" dirty="0"/>
          </a:p>
          <a:p>
            <a:pPr algn="ctr">
              <a:buNone/>
            </a:pPr>
            <a:r>
              <a:rPr lang="en-US" sz="8000" b="1" dirty="0">
                <a:latin typeface="Times New Roman" pitchFamily="18" charset="0"/>
                <a:cs typeface="Times New Roman" pitchFamily="18" charset="0"/>
              </a:rPr>
              <a:t>END</a:t>
            </a:r>
            <a:endParaRPr lang="en-US" sz="3600" b="1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extLst/>
          </p:nvPr>
        </p:nvSpPr>
        <p:spPr/>
        <p:txBody>
          <a:bodyPr>
            <a:normAutofit/>
          </a:bodyPr>
          <a:lstStyle/>
          <a:p>
            <a:pPr algn="ctr"/>
            <a:br>
              <a:rPr lang="en-US" dirty="0">
                <a:solidFill>
                  <a:schemeClr val="tx1"/>
                </a:solidFill>
              </a:rPr>
            </a:br>
            <a:r>
              <a:rPr lang="en-US" dirty="0"/>
              <a:t>2. Create Repository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extLst/>
          </p:nvPr>
        </p:nvSpPr>
        <p:spPr>
          <a:xfrm>
            <a:off x="822960" y="2047875"/>
            <a:ext cx="8229600" cy="314325"/>
          </a:xfrm>
        </p:spPr>
        <p:txBody>
          <a:bodyPr vert="horz" lIns="0" tIns="45720" rIns="0" bIns="45720" rtlCol="0" anchor="t">
            <a:normAutofit fontScale="85000" lnSpcReduction="20000"/>
          </a:bodyPr>
          <a:lstStyle/>
          <a:p>
            <a:pPr>
              <a:buFont typeface="Wingdings" charset="2"/>
              <a:buChar char="Ø"/>
            </a:pPr>
            <a:r>
              <a:rPr lang="en-US" dirty="0"/>
              <a:t> Create a sample repository</a:t>
            </a:r>
          </a:p>
          <a:p>
            <a:endParaRPr lang="en-US" dirty="0"/>
          </a:p>
        </p:txBody>
      </p:sp>
      <p:pic>
        <p:nvPicPr>
          <p:cNvPr id="4" name="Picture 5" descr="gitreponam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2495550"/>
            <a:ext cx="3948113" cy="3467100"/>
          </a:xfrm>
          <a:prstGeom prst="rect">
            <a:avLst/>
          </a:prstGeom>
        </p:spPr>
      </p:pic>
      <p:pic>
        <p:nvPicPr>
          <p:cNvPr id="5" name="Picture 4" descr="gitrepository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082" y="2495550"/>
            <a:ext cx="3624518" cy="346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8587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extLst/>
          </p:nvPr>
        </p:nvSpPr>
        <p:spPr/>
        <p:txBody>
          <a:bodyPr/>
          <a:lstStyle/>
          <a:p>
            <a:pPr algn="ctr"/>
            <a:r>
              <a:rPr lang="en-US" dirty="0"/>
              <a:t>Git</a:t>
            </a:r>
            <a:r>
              <a:rPr lang="en-US" dirty="0">
                <a:solidFill>
                  <a:srgbClr val="404040"/>
                </a:solidFill>
              </a:rPr>
              <a:t> Shell/Desktop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extLst/>
          </p:nvPr>
        </p:nvSpPr>
        <p:spPr/>
        <p:txBody>
          <a:bodyPr vert="horz" lIns="0" tIns="45720" rIns="0" bIns="45720" rtlCol="0" anchor="t">
            <a:normAutofit/>
          </a:bodyPr>
          <a:lstStyle/>
          <a:p>
            <a:pPr>
              <a:buFont typeface="Wingdings" charset="2"/>
              <a:buChar char="Ø"/>
            </a:pPr>
            <a:r>
              <a:rPr lang="en-US" dirty="0">
                <a:solidFill>
                  <a:schemeClr val="tx1"/>
                </a:solidFill>
              </a:rPr>
              <a:t>Download Git shell using this link - </a:t>
            </a:r>
            <a:r>
              <a:rPr lang="en-US" dirty="0">
                <a:hlinkClick r:id="rId2"/>
              </a:rPr>
              <a:t>https://git-scm.com/downloads</a:t>
            </a:r>
            <a:endParaRPr lang="en-US" dirty="0"/>
          </a:p>
          <a:p>
            <a:pPr>
              <a:buFont typeface="Wingdings" charset="2"/>
              <a:buChar char="Ø"/>
            </a:pPr>
            <a:r>
              <a:rPr lang="en-US" dirty="0">
                <a:solidFill>
                  <a:schemeClr val="tx1"/>
                </a:solidFill>
              </a:rPr>
              <a:t>Download GitHub Desktop using this link -</a:t>
            </a:r>
            <a:r>
              <a:rPr lang="en-US" dirty="0">
                <a:solidFill>
                  <a:schemeClr val="tx1"/>
                </a:solidFill>
                <a:hlinkClick r:id="rId3"/>
              </a:rPr>
              <a:t>https://desktop.github.com/</a:t>
            </a:r>
            <a:endParaRPr lang="en-US" dirty="0">
              <a:solidFill>
                <a:schemeClr val="tx1"/>
              </a:solidFill>
            </a:endParaRPr>
          </a:p>
          <a:p>
            <a:endParaRPr dirty="0">
              <a:solidFill>
                <a:schemeClr val="tx1"/>
              </a:solidFill>
            </a:endParaRPr>
          </a:p>
          <a:p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6" name="Picture 6" descr="gitdesktopinstall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695" y="2681937"/>
            <a:ext cx="3749041" cy="349832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2663283"/>
            <a:ext cx="3718561" cy="3498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6590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905000"/>
            <a:ext cx="7543800" cy="1450757"/>
          </a:xfrm>
        </p:spPr>
        <p:txBody>
          <a:bodyPr/>
          <a:lstStyle/>
          <a:p>
            <a:pPr algn="ctr"/>
            <a:r>
              <a:rPr lang="en-US" dirty="0"/>
              <a:t>Using Git Desktop GUI</a:t>
            </a:r>
          </a:p>
        </p:txBody>
      </p:sp>
    </p:spTree>
    <p:extLst>
      <p:ext uri="{BB962C8B-B14F-4D97-AF65-F5344CB8AC3E}">
        <p14:creationId xmlns:p14="http://schemas.microsoft.com/office/powerpoint/2010/main" val="966262518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7019</TotalTime>
  <Words>1183</Words>
  <Application>Microsoft Office PowerPoint</Application>
  <PresentationFormat>On-screen Show (4:3)</PresentationFormat>
  <Paragraphs>270</Paragraphs>
  <Slides>66</Slides>
  <Notes>13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67" baseType="lpstr">
      <vt:lpstr>Retrospect</vt:lpstr>
      <vt:lpstr>  CS5551  Advanced Software Engineering 01/18/2017                    Tutorial 1                                                  </vt:lpstr>
      <vt:lpstr>Topics to cover</vt:lpstr>
      <vt:lpstr>GitHub</vt:lpstr>
      <vt:lpstr>Git Basic Tasks</vt:lpstr>
      <vt:lpstr>Git Project Management Tasks</vt:lpstr>
      <vt:lpstr> 1. Create Git Account</vt:lpstr>
      <vt:lpstr> 2. Create Repository</vt:lpstr>
      <vt:lpstr>Git Shell/Desktop</vt:lpstr>
      <vt:lpstr>Using Git Desktop GUI</vt:lpstr>
      <vt:lpstr>Git Desktop</vt:lpstr>
      <vt:lpstr> 3. Clone repository to your local</vt:lpstr>
      <vt:lpstr> 4. Add file to local Repository</vt:lpstr>
      <vt:lpstr> 5. Commit this change</vt:lpstr>
      <vt:lpstr> 6. Push the change to remote</vt:lpstr>
      <vt:lpstr>  Using  Git bash(Shell)</vt:lpstr>
      <vt:lpstr> 3. Clone repository to your local</vt:lpstr>
      <vt:lpstr> 3. Clone repository to your local</vt:lpstr>
      <vt:lpstr> 4. Add file to local repository</vt:lpstr>
      <vt:lpstr> 4. Add a file from local</vt:lpstr>
      <vt:lpstr> 5. Commit this change</vt:lpstr>
      <vt:lpstr> 6. Push the change to remote</vt:lpstr>
      <vt:lpstr> 7. Sync local with remote</vt:lpstr>
      <vt:lpstr>Git Project Management</vt:lpstr>
      <vt:lpstr>  1. Branch</vt:lpstr>
      <vt:lpstr>  2. Checkout</vt:lpstr>
      <vt:lpstr>  3. Merge</vt:lpstr>
      <vt:lpstr>PowerPoint Presentation</vt:lpstr>
      <vt:lpstr> (Non-Windows User)</vt:lpstr>
      <vt:lpstr>1. Generating new SSH Key and adding SSH Key to the ssh-agent</vt:lpstr>
      <vt:lpstr>Contd…</vt:lpstr>
      <vt:lpstr>2. Adding SSH key to GitHub account</vt:lpstr>
      <vt:lpstr>Testing</vt:lpstr>
      <vt:lpstr>Contd…</vt:lpstr>
      <vt:lpstr>Zen Hub</vt:lpstr>
      <vt:lpstr>Zen Hub</vt:lpstr>
      <vt:lpstr>Zen Hub for GitHub project management</vt:lpstr>
      <vt:lpstr>Adding Milestones</vt:lpstr>
      <vt:lpstr>Add Milestone</vt:lpstr>
      <vt:lpstr>PowerPoint Presentation</vt:lpstr>
      <vt:lpstr>Updating Milestones</vt:lpstr>
      <vt:lpstr>Milestones</vt:lpstr>
      <vt:lpstr>Adding Issues</vt:lpstr>
      <vt:lpstr>Boards</vt:lpstr>
      <vt:lpstr>Wiki</vt:lpstr>
      <vt:lpstr>Build Burndown Chart </vt:lpstr>
      <vt:lpstr>Creately</vt:lpstr>
      <vt:lpstr>Creately</vt:lpstr>
      <vt:lpstr>Using Creately</vt:lpstr>
      <vt:lpstr>PowerPoint Presentation</vt:lpstr>
      <vt:lpstr>Webstorm</vt:lpstr>
      <vt:lpstr>Web Storm</vt:lpstr>
      <vt:lpstr>Web Storm Installation </vt:lpstr>
      <vt:lpstr>Android Studio Installation</vt:lpstr>
      <vt:lpstr>JDK Installation</vt:lpstr>
      <vt:lpstr>Installing JDK for Non –Windows users</vt:lpstr>
      <vt:lpstr>.</vt:lpstr>
      <vt:lpstr>Getting Started</vt:lpstr>
      <vt:lpstr>Ionic Installation</vt:lpstr>
      <vt:lpstr>Setup</vt:lpstr>
      <vt:lpstr>Brackets</vt:lpstr>
      <vt:lpstr>node js installation</vt:lpstr>
      <vt:lpstr>node js Verification</vt:lpstr>
      <vt:lpstr>PowerPoint Presentation</vt:lpstr>
      <vt:lpstr>Install Ionic</vt:lpstr>
      <vt:lpstr>Ionic verification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CS551 Tutorial 1</dc:title>
  <dc:creator>Sourav</dc:creator>
  <cp:lastModifiedBy>Nagulapati, Rohithkumar (UMKC-Student)</cp:lastModifiedBy>
  <cp:revision>1173</cp:revision>
  <dcterms:created xsi:type="dcterms:W3CDTF">2013-01-17T01:43:07Z</dcterms:created>
  <dcterms:modified xsi:type="dcterms:W3CDTF">2018-01-16T22:05:57Z</dcterms:modified>
</cp:coreProperties>
</file>